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367" r:id="rId2"/>
    <p:sldId id="319" r:id="rId3"/>
    <p:sldId id="258" r:id="rId4"/>
    <p:sldId id="320" r:id="rId5"/>
    <p:sldId id="321" r:id="rId6"/>
    <p:sldId id="323" r:id="rId7"/>
    <p:sldId id="402" r:id="rId8"/>
    <p:sldId id="403" r:id="rId9"/>
    <p:sldId id="404" r:id="rId10"/>
    <p:sldId id="326" r:id="rId11"/>
    <p:sldId id="405" r:id="rId12"/>
    <p:sldId id="406" r:id="rId13"/>
    <p:sldId id="361" r:id="rId14"/>
    <p:sldId id="266" r:id="rId15"/>
    <p:sldId id="334" r:id="rId16"/>
    <p:sldId id="407" r:id="rId17"/>
    <p:sldId id="408" r:id="rId18"/>
    <p:sldId id="439" r:id="rId19"/>
    <p:sldId id="338" r:id="rId20"/>
    <p:sldId id="409" r:id="rId21"/>
    <p:sldId id="434" r:id="rId22"/>
    <p:sldId id="457" r:id="rId23"/>
    <p:sldId id="456" r:id="rId24"/>
    <p:sldId id="414" r:id="rId25"/>
    <p:sldId id="413" r:id="rId26"/>
    <p:sldId id="415" r:id="rId27"/>
    <p:sldId id="418" r:id="rId28"/>
    <p:sldId id="416" r:id="rId29"/>
    <p:sldId id="417" r:id="rId30"/>
    <p:sldId id="419" r:id="rId31"/>
    <p:sldId id="421" r:id="rId32"/>
    <p:sldId id="422" r:id="rId33"/>
    <p:sldId id="400" r:id="rId34"/>
    <p:sldId id="401" r:id="rId35"/>
    <p:sldId id="424" r:id="rId36"/>
    <p:sldId id="428" r:id="rId37"/>
    <p:sldId id="425" r:id="rId38"/>
    <p:sldId id="430" r:id="rId39"/>
    <p:sldId id="458" r:id="rId40"/>
    <p:sldId id="432" r:id="rId41"/>
    <p:sldId id="437" r:id="rId42"/>
    <p:sldId id="443" r:id="rId43"/>
    <p:sldId id="445" r:id="rId44"/>
    <p:sldId id="446" r:id="rId45"/>
    <p:sldId id="447" r:id="rId46"/>
    <p:sldId id="448" r:id="rId47"/>
    <p:sldId id="455" r:id="rId48"/>
    <p:sldId id="450" r:id="rId49"/>
    <p:sldId id="451" r:id="rId50"/>
    <p:sldId id="452" r:id="rId51"/>
    <p:sldId id="454" r:id="rId52"/>
  </p:sldIdLst>
  <p:sldSz cx="16256000" cy="9144000"/>
  <p:notesSz cx="9296400" cy="7010400"/>
  <p:defaultTextStyle>
    <a:lvl1pPr defTabSz="825500">
      <a:lnSpc>
        <a:spcPts val="7600"/>
      </a:lnSpc>
      <a:defRPr sz="5200">
        <a:solidFill>
          <a:srgbClr val="B89446"/>
        </a:solidFill>
        <a:latin typeface="+mn-lt"/>
        <a:ea typeface="+mn-ea"/>
        <a:cs typeface="+mn-cs"/>
        <a:sym typeface="Helvetica"/>
      </a:defRPr>
    </a:lvl1pPr>
    <a:lvl2pPr indent="228600" defTabSz="825500">
      <a:lnSpc>
        <a:spcPts val="7600"/>
      </a:lnSpc>
      <a:defRPr sz="5200">
        <a:solidFill>
          <a:srgbClr val="B89446"/>
        </a:solidFill>
        <a:latin typeface="+mn-lt"/>
        <a:ea typeface="+mn-ea"/>
        <a:cs typeface="+mn-cs"/>
        <a:sym typeface="Helvetica"/>
      </a:defRPr>
    </a:lvl2pPr>
    <a:lvl3pPr indent="457200" defTabSz="825500">
      <a:lnSpc>
        <a:spcPts val="7600"/>
      </a:lnSpc>
      <a:defRPr sz="5200">
        <a:solidFill>
          <a:srgbClr val="B89446"/>
        </a:solidFill>
        <a:latin typeface="+mn-lt"/>
        <a:ea typeface="+mn-ea"/>
        <a:cs typeface="+mn-cs"/>
        <a:sym typeface="Helvetica"/>
      </a:defRPr>
    </a:lvl3pPr>
    <a:lvl4pPr indent="685800" defTabSz="825500">
      <a:lnSpc>
        <a:spcPts val="7600"/>
      </a:lnSpc>
      <a:defRPr sz="5200">
        <a:solidFill>
          <a:srgbClr val="B89446"/>
        </a:solidFill>
        <a:latin typeface="+mn-lt"/>
        <a:ea typeface="+mn-ea"/>
        <a:cs typeface="+mn-cs"/>
        <a:sym typeface="Helvetica"/>
      </a:defRPr>
    </a:lvl4pPr>
    <a:lvl5pPr indent="914400" defTabSz="825500">
      <a:lnSpc>
        <a:spcPts val="7600"/>
      </a:lnSpc>
      <a:defRPr sz="5200">
        <a:solidFill>
          <a:srgbClr val="B89446"/>
        </a:solidFill>
        <a:latin typeface="+mn-lt"/>
        <a:ea typeface="+mn-ea"/>
        <a:cs typeface="+mn-cs"/>
        <a:sym typeface="Helvetica"/>
      </a:defRPr>
    </a:lvl5pPr>
    <a:lvl6pPr indent="1143000" defTabSz="825500">
      <a:lnSpc>
        <a:spcPts val="7600"/>
      </a:lnSpc>
      <a:defRPr sz="5200">
        <a:solidFill>
          <a:srgbClr val="B89446"/>
        </a:solidFill>
        <a:latin typeface="+mn-lt"/>
        <a:ea typeface="+mn-ea"/>
        <a:cs typeface="+mn-cs"/>
        <a:sym typeface="Helvetica"/>
      </a:defRPr>
    </a:lvl6pPr>
    <a:lvl7pPr indent="1371600" defTabSz="825500">
      <a:lnSpc>
        <a:spcPts val="7600"/>
      </a:lnSpc>
      <a:defRPr sz="5200">
        <a:solidFill>
          <a:srgbClr val="B89446"/>
        </a:solidFill>
        <a:latin typeface="+mn-lt"/>
        <a:ea typeface="+mn-ea"/>
        <a:cs typeface="+mn-cs"/>
        <a:sym typeface="Helvetica"/>
      </a:defRPr>
    </a:lvl7pPr>
    <a:lvl8pPr indent="1600200" defTabSz="825500">
      <a:lnSpc>
        <a:spcPts val="7600"/>
      </a:lnSpc>
      <a:defRPr sz="5200">
        <a:solidFill>
          <a:srgbClr val="B89446"/>
        </a:solidFill>
        <a:latin typeface="+mn-lt"/>
        <a:ea typeface="+mn-ea"/>
        <a:cs typeface="+mn-cs"/>
        <a:sym typeface="Helvetica"/>
      </a:defRPr>
    </a:lvl8pPr>
    <a:lvl9pPr indent="1828800" defTabSz="825500">
      <a:lnSpc>
        <a:spcPts val="7600"/>
      </a:lnSpc>
      <a:defRPr sz="5200">
        <a:solidFill>
          <a:srgbClr val="B89446"/>
        </a:solidFill>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707" autoAdjust="0"/>
  </p:normalViewPr>
  <p:slideViewPr>
    <p:cSldViewPr snapToGrid="0">
      <p:cViewPr varScale="1">
        <p:scale>
          <a:sx n="80" d="100"/>
          <a:sy n="80" d="100"/>
        </p:scale>
        <p:origin x="258" y="-54"/>
      </p:cViewPr>
      <p:guideLst/>
    </p:cSldViewPr>
  </p:slideViewPr>
  <p:outlineViewPr>
    <p:cViewPr>
      <p:scale>
        <a:sx n="33" d="100"/>
        <a:sy n="33" d="100"/>
      </p:scale>
      <p:origin x="0" y="-588"/>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D50CF82D-5630-4338-86CB-44B95B35EF7B}" type="datetimeFigureOut">
              <a:rPr lang="en-US" smtClean="0"/>
              <a:t>2/6/2023</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356AC07-386C-4CB1-856F-FB9BC944C7C6}" type="slidenum">
              <a:rPr lang="en-US" smtClean="0"/>
              <a:t>‹#›</a:t>
            </a:fld>
            <a:endParaRPr lang="en-US"/>
          </a:p>
        </p:txBody>
      </p:sp>
    </p:spTree>
    <p:extLst>
      <p:ext uri="{BB962C8B-B14F-4D97-AF65-F5344CB8AC3E}">
        <p14:creationId xmlns:p14="http://schemas.microsoft.com/office/powerpoint/2010/main" val="378489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2311400" y="525463"/>
            <a:ext cx="4673600" cy="2628900"/>
          </a:xfrm>
          <a:prstGeom prst="rect">
            <a:avLst/>
          </a:prstGeom>
        </p:spPr>
        <p:txBody>
          <a:bodyPr lIns="93177" tIns="46589" rIns="93177" bIns="46589"/>
          <a:lstStyle/>
          <a:p>
            <a:pPr lvl="0"/>
            <a:endParaRPr dirty="0"/>
          </a:p>
        </p:txBody>
      </p:sp>
      <p:sp>
        <p:nvSpPr>
          <p:cNvPr id="73" name="Shape 73"/>
          <p:cNvSpPr>
            <a:spLocks noGrp="1"/>
          </p:cNvSpPr>
          <p:nvPr>
            <p:ph type="body" sz="quarter" idx="1"/>
          </p:nvPr>
        </p:nvSpPr>
        <p:spPr>
          <a:xfrm>
            <a:off x="1239520" y="3329940"/>
            <a:ext cx="6817360" cy="31546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728069481"/>
      </p:ext>
    </p:extLst>
  </p:cSld>
  <p:clrMap bg1="lt1" tx1="dk1" bg2="lt2" tx2="dk2" accent1="accent1" accent2="accent2" accent3="accent3" accent4="accent4" accent5="accent5" accent6="accent6" hlink="hlink" folHlink="folHlink"/>
  <p:notesStyle>
    <a:lvl1pPr defTabSz="825500">
      <a:defRPr sz="1200">
        <a:latin typeface="Lucida Grande"/>
        <a:ea typeface="Lucida Grande"/>
        <a:cs typeface="Lucida Grande"/>
        <a:sym typeface="Lucida Grande"/>
      </a:defRPr>
    </a:lvl1pPr>
    <a:lvl2pPr indent="228600" defTabSz="825500">
      <a:defRPr sz="1200">
        <a:latin typeface="Lucida Grande"/>
        <a:ea typeface="Lucida Grande"/>
        <a:cs typeface="Lucida Grande"/>
        <a:sym typeface="Lucida Grande"/>
      </a:defRPr>
    </a:lvl2pPr>
    <a:lvl3pPr indent="457200" defTabSz="825500">
      <a:defRPr sz="1200">
        <a:latin typeface="Lucida Grande"/>
        <a:ea typeface="Lucida Grande"/>
        <a:cs typeface="Lucida Grande"/>
        <a:sym typeface="Lucida Grande"/>
      </a:defRPr>
    </a:lvl3pPr>
    <a:lvl4pPr indent="685800" defTabSz="825500">
      <a:defRPr sz="1200">
        <a:latin typeface="Lucida Grande"/>
        <a:ea typeface="Lucida Grande"/>
        <a:cs typeface="Lucida Grande"/>
        <a:sym typeface="Lucida Grande"/>
      </a:defRPr>
    </a:lvl4pPr>
    <a:lvl5pPr indent="914400" defTabSz="825500">
      <a:defRPr sz="1200">
        <a:latin typeface="Lucida Grande"/>
        <a:ea typeface="Lucida Grande"/>
        <a:cs typeface="Lucida Grande"/>
        <a:sym typeface="Lucida Grande"/>
      </a:defRPr>
    </a:lvl5pPr>
    <a:lvl6pPr indent="1143000" defTabSz="825500">
      <a:defRPr sz="1200">
        <a:latin typeface="Lucida Grande"/>
        <a:ea typeface="Lucida Grande"/>
        <a:cs typeface="Lucida Grande"/>
        <a:sym typeface="Lucida Grande"/>
      </a:defRPr>
    </a:lvl6pPr>
    <a:lvl7pPr indent="1371600" defTabSz="825500">
      <a:defRPr sz="1200">
        <a:latin typeface="Lucida Grande"/>
        <a:ea typeface="Lucida Grande"/>
        <a:cs typeface="Lucida Grande"/>
        <a:sym typeface="Lucida Grande"/>
      </a:defRPr>
    </a:lvl7pPr>
    <a:lvl8pPr indent="1600200" defTabSz="825500">
      <a:defRPr sz="1200">
        <a:latin typeface="Lucida Grande"/>
        <a:ea typeface="Lucida Grande"/>
        <a:cs typeface="Lucida Grande"/>
        <a:sym typeface="Lucida Grande"/>
      </a:defRPr>
    </a:lvl8pPr>
    <a:lvl9pPr indent="1828800" defTabSz="82550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Curricular Practical Training- must be done before degree program completion</a:t>
            </a:r>
          </a:p>
          <a:p>
            <a:r>
              <a:rPr lang="en-US" dirty="0"/>
              <a:t>Optional</a:t>
            </a:r>
            <a:r>
              <a:rPr lang="en-US" baseline="0" dirty="0"/>
              <a:t> Practical Training- may be done before or after degree program completion, but after degree program completion is encouraged.</a:t>
            </a:r>
            <a:endParaRPr lang="en-US" dirty="0"/>
          </a:p>
        </p:txBody>
      </p:sp>
    </p:spTree>
    <p:extLst>
      <p:ext uri="{BB962C8B-B14F-4D97-AF65-F5344CB8AC3E}">
        <p14:creationId xmlns:p14="http://schemas.microsoft.com/office/powerpoint/2010/main" val="301420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139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655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278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230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80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508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650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689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9535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650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050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202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0156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562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369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3353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4485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3510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8814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511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486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59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2911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21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304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2251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2721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9981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3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347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28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868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7964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6584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8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04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1460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0203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8169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0343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March 1 – March 18</a:t>
            </a:r>
          </a:p>
        </p:txBody>
      </p:sp>
    </p:spTree>
    <p:extLst>
      <p:ext uri="{BB962C8B-B14F-4D97-AF65-F5344CB8AC3E}">
        <p14:creationId xmlns:p14="http://schemas.microsoft.com/office/powerpoint/2010/main" val="3562285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5653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460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9657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4636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340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1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117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526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948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 White">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NTRO 4">
    <p:spTree>
      <p:nvGrpSpPr>
        <p:cNvPr id="1" name=""/>
        <p:cNvGrpSpPr/>
        <p:nvPr/>
      </p:nvGrpSpPr>
      <p:grpSpPr>
        <a:xfrm>
          <a:off x="0" y="0"/>
          <a:ext cx="0" cy="0"/>
          <a:chOff x="0" y="0"/>
          <a:chExt cx="0" cy="0"/>
        </a:xfrm>
      </p:grpSpPr>
      <p:pic>
        <p:nvPicPr>
          <p:cNvPr id="30" name="IP-slides_colors 3.pdf"/>
          <p:cNvPicPr/>
          <p:nvPr/>
        </p:nvPicPr>
        <p:blipFill>
          <a:blip r:embed="rId2"/>
          <a:stretch>
            <a:fillRect/>
          </a:stretch>
        </p:blipFill>
        <p:spPr>
          <a:xfrm>
            <a:off x="-101600" y="-127000"/>
            <a:ext cx="16577913" cy="9325075"/>
          </a:xfrm>
          <a:prstGeom prst="rect">
            <a:avLst/>
          </a:prstGeom>
          <a:ln w="3175">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TRO 5">
    <p:spTree>
      <p:nvGrpSpPr>
        <p:cNvPr id="1" name=""/>
        <p:cNvGrpSpPr/>
        <p:nvPr/>
      </p:nvGrpSpPr>
      <p:grpSpPr>
        <a:xfrm>
          <a:off x="0" y="0"/>
          <a:ext cx="0" cy="0"/>
          <a:chOff x="0" y="0"/>
          <a:chExt cx="0" cy="0"/>
        </a:xfrm>
      </p:grpSpPr>
      <p:pic>
        <p:nvPicPr>
          <p:cNvPr id="32" name="IP-slides_colors 4.pdf"/>
          <p:cNvPicPr/>
          <p:nvPr/>
        </p:nvPicPr>
        <p:blipFill>
          <a:blip r:embed="rId2"/>
          <a:stretch>
            <a:fillRect/>
          </a:stretch>
        </p:blipFill>
        <p:spPr>
          <a:xfrm>
            <a:off x="-38100" y="0"/>
            <a:ext cx="16332200" cy="9186863"/>
          </a:xfrm>
          <a:prstGeom prst="rect">
            <a:avLst/>
          </a:prstGeom>
          <a:ln w="3175">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TRO2 2">
    <p:bg>
      <p:bgPr>
        <a:solidFill>
          <a:srgbClr val="335BAA"/>
        </a:solidFill>
        <a:effectLst/>
      </p:bgPr>
    </p:bg>
    <p:spTree>
      <p:nvGrpSpPr>
        <p:cNvPr id="1" name=""/>
        <p:cNvGrpSpPr/>
        <p:nvPr/>
      </p:nvGrpSpPr>
      <p:grpSpPr>
        <a:xfrm>
          <a:off x="0" y="0"/>
          <a:ext cx="0" cy="0"/>
          <a:chOff x="0" y="0"/>
          <a:chExt cx="0" cy="0"/>
        </a:xfrm>
      </p:grpSpPr>
      <p:pic>
        <p:nvPicPr>
          <p:cNvPr id="38" name="IP-slides_colors_globe 2.pdf"/>
          <p:cNvPicPr/>
          <p:nvPr/>
        </p:nvPicPr>
        <p:blipFill>
          <a:blip r:embed="rId2"/>
          <a:stretch>
            <a:fillRect/>
          </a:stretch>
        </p:blipFill>
        <p:spPr>
          <a:xfrm>
            <a:off x="-8991" y="-6645"/>
            <a:ext cx="16279626" cy="9157290"/>
          </a:xfrm>
          <a:prstGeom prst="rect">
            <a:avLst/>
          </a:prstGeom>
          <a:ln w="3175">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NTRO2 3">
    <p:bg>
      <p:bgPr>
        <a:solidFill>
          <a:srgbClr val="EE264C"/>
        </a:solidFill>
        <a:effectLst/>
      </p:bgPr>
    </p:bg>
    <p:spTree>
      <p:nvGrpSpPr>
        <p:cNvPr id="1" name=""/>
        <p:cNvGrpSpPr/>
        <p:nvPr/>
      </p:nvGrpSpPr>
      <p:grpSpPr>
        <a:xfrm>
          <a:off x="0" y="0"/>
          <a:ext cx="0" cy="0"/>
          <a:chOff x="0" y="0"/>
          <a:chExt cx="0" cy="0"/>
        </a:xfrm>
      </p:grpSpPr>
      <p:pic>
        <p:nvPicPr>
          <p:cNvPr id="40" name="IP-slides_colors_globe 3.pdf"/>
          <p:cNvPicPr/>
          <p:nvPr/>
        </p:nvPicPr>
        <p:blipFill>
          <a:blip r:embed="rId2"/>
          <a:stretch>
            <a:fillRect/>
          </a:stretch>
        </p:blipFill>
        <p:spPr>
          <a:xfrm>
            <a:off x="-8972" y="-5047"/>
            <a:ext cx="16273944" cy="9154094"/>
          </a:xfrm>
          <a:prstGeom prst="rect">
            <a:avLst/>
          </a:prstGeom>
          <a:ln w="3175">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TOR2 4">
    <p:bg>
      <p:bgPr>
        <a:solidFill>
          <a:srgbClr val="EE264C"/>
        </a:solidFill>
        <a:effectLst/>
      </p:bgPr>
    </p:bg>
    <p:spTree>
      <p:nvGrpSpPr>
        <p:cNvPr id="1" name=""/>
        <p:cNvGrpSpPr/>
        <p:nvPr/>
      </p:nvGrpSpPr>
      <p:grpSpPr>
        <a:xfrm>
          <a:off x="0" y="0"/>
          <a:ext cx="0" cy="0"/>
          <a:chOff x="0" y="0"/>
          <a:chExt cx="0" cy="0"/>
        </a:xfrm>
      </p:grpSpPr>
      <p:pic>
        <p:nvPicPr>
          <p:cNvPr id="42" name="IP-slides_colors_globe 4.pdf"/>
          <p:cNvPicPr/>
          <p:nvPr/>
        </p:nvPicPr>
        <p:blipFill>
          <a:blip r:embed="rId2"/>
          <a:stretch>
            <a:fillRect/>
          </a:stretch>
        </p:blipFill>
        <p:spPr>
          <a:xfrm>
            <a:off x="-7919" y="-4454"/>
            <a:ext cx="16271838" cy="9152908"/>
          </a:xfrm>
          <a:prstGeom prst="rect">
            <a:avLst/>
          </a:prstGeom>
          <a:ln w="3175">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INTRO3 2">
    <p:spTree>
      <p:nvGrpSpPr>
        <p:cNvPr id="1" name=""/>
        <p:cNvGrpSpPr/>
        <p:nvPr/>
      </p:nvGrpSpPr>
      <p:grpSpPr>
        <a:xfrm>
          <a:off x="0" y="0"/>
          <a:ext cx="0" cy="0"/>
          <a:chOff x="0" y="0"/>
          <a:chExt cx="0" cy="0"/>
        </a:xfrm>
      </p:grpSpPr>
      <p:pic>
        <p:nvPicPr>
          <p:cNvPr id="48" name="IP-slides_colors 4.pdf"/>
          <p:cNvPicPr/>
          <p:nvPr/>
        </p:nvPicPr>
        <p:blipFill>
          <a:blip r:embed="rId2"/>
          <a:stretch>
            <a:fillRect/>
          </a:stretch>
        </p:blipFill>
        <p:spPr>
          <a:xfrm>
            <a:off x="-35814" y="5313855"/>
            <a:ext cx="16327626" cy="9184290"/>
          </a:xfrm>
          <a:prstGeom prst="rect">
            <a:avLst/>
          </a:prstGeom>
          <a:ln w="3175">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INTRO3 3">
    <p:spTree>
      <p:nvGrpSpPr>
        <p:cNvPr id="1" name=""/>
        <p:cNvGrpSpPr/>
        <p:nvPr/>
      </p:nvGrpSpPr>
      <p:grpSpPr>
        <a:xfrm>
          <a:off x="0" y="0"/>
          <a:ext cx="0" cy="0"/>
          <a:chOff x="0" y="0"/>
          <a:chExt cx="0" cy="0"/>
        </a:xfrm>
      </p:grpSpPr>
      <p:pic>
        <p:nvPicPr>
          <p:cNvPr id="50" name="IP-slides_colors 5.pdf"/>
          <p:cNvPicPr/>
          <p:nvPr/>
        </p:nvPicPr>
        <p:blipFill>
          <a:blip r:embed="rId2"/>
          <a:stretch>
            <a:fillRect/>
          </a:stretch>
        </p:blipFill>
        <p:spPr>
          <a:xfrm>
            <a:off x="-80814" y="5301242"/>
            <a:ext cx="16366828" cy="9206341"/>
          </a:xfrm>
          <a:prstGeom prst="rect">
            <a:avLst/>
          </a:prstGeom>
          <a:ln w="3175">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1 ">
    <p:bg>
      <p:bgPr>
        <a:solidFill>
          <a:srgbClr val="F5F7F2"/>
        </a:solidFill>
        <a:effectLst/>
      </p:bgPr>
    </p:bg>
    <p:spTree>
      <p:nvGrpSpPr>
        <p:cNvPr id="1" name=""/>
        <p:cNvGrpSpPr/>
        <p:nvPr/>
      </p:nvGrpSpPr>
      <p:grpSpPr>
        <a:xfrm>
          <a:off x="0" y="0"/>
          <a:ext cx="0" cy="0"/>
          <a:chOff x="0" y="0"/>
          <a:chExt cx="0" cy="0"/>
        </a:xfrm>
      </p:grpSpPr>
      <p:pic>
        <p:nvPicPr>
          <p:cNvPr id="52" name="IP-slides_colors_globe 1.pdf"/>
          <p:cNvPicPr/>
          <p:nvPr/>
        </p:nvPicPr>
        <p:blipFill>
          <a:blip r:embed="rId2"/>
          <a:stretch>
            <a:fillRect/>
          </a:stretch>
        </p:blipFill>
        <p:spPr>
          <a:xfrm>
            <a:off x="-101188" y="-56919"/>
            <a:ext cx="19475142" cy="10954768"/>
          </a:xfrm>
          <a:prstGeom prst="rect">
            <a:avLst/>
          </a:prstGeom>
          <a:ln w="3175">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1  copy">
    <p:bg>
      <p:bgPr>
        <a:solidFill>
          <a:srgbClr val="F5F7F2"/>
        </a:solidFill>
        <a:effectLst/>
      </p:bgPr>
    </p:bg>
    <p:spTree>
      <p:nvGrpSpPr>
        <p:cNvPr id="1" name=""/>
        <p:cNvGrpSpPr/>
        <p:nvPr/>
      </p:nvGrpSpPr>
      <p:grpSpPr>
        <a:xfrm>
          <a:off x="0" y="0"/>
          <a:ext cx="0" cy="0"/>
          <a:chOff x="0" y="0"/>
          <a:chExt cx="0" cy="0"/>
        </a:xfrm>
      </p:grpSpPr>
      <p:pic>
        <p:nvPicPr>
          <p:cNvPr id="54" name="IP-slides_colors_globe 2.pdf"/>
          <p:cNvPicPr/>
          <p:nvPr/>
        </p:nvPicPr>
        <p:blipFill>
          <a:blip r:embed="rId2"/>
          <a:stretch>
            <a:fillRect/>
          </a:stretch>
        </p:blipFill>
        <p:spPr>
          <a:xfrm>
            <a:off x="-676398" y="-203544"/>
            <a:ext cx="20185757" cy="11354488"/>
          </a:xfrm>
          <a:prstGeom prst="rect">
            <a:avLst/>
          </a:prstGeom>
          <a:ln w="3175">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1  copy 1">
    <p:bg>
      <p:bgPr>
        <a:solidFill>
          <a:srgbClr val="F5F7F2"/>
        </a:solidFill>
        <a:effectLst/>
      </p:bgPr>
    </p:bg>
    <p:spTree>
      <p:nvGrpSpPr>
        <p:cNvPr id="1" name=""/>
        <p:cNvGrpSpPr/>
        <p:nvPr/>
      </p:nvGrpSpPr>
      <p:grpSpPr>
        <a:xfrm>
          <a:off x="0" y="0"/>
          <a:ext cx="0" cy="0"/>
          <a:chOff x="0" y="0"/>
          <a:chExt cx="0" cy="0"/>
        </a:xfrm>
      </p:grpSpPr>
      <p:pic>
        <p:nvPicPr>
          <p:cNvPr id="56" name="IP-slides_colors_globe 3.pdf"/>
          <p:cNvPicPr/>
          <p:nvPr/>
        </p:nvPicPr>
        <p:blipFill>
          <a:blip r:embed="rId2"/>
          <a:stretch>
            <a:fillRect/>
          </a:stretch>
        </p:blipFill>
        <p:spPr>
          <a:xfrm>
            <a:off x="-501869" y="-280714"/>
            <a:ext cx="19941909" cy="11217324"/>
          </a:xfrm>
          <a:prstGeom prst="rect">
            <a:avLst/>
          </a:prstGeom>
          <a:ln w="3175">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 Black">
    <p:spTree>
      <p:nvGrpSpPr>
        <p:cNvPr id="1" name=""/>
        <p:cNvGrpSpPr/>
        <p:nvPr/>
      </p:nvGrpSpPr>
      <p:grpSpPr>
        <a:xfrm>
          <a:off x="0" y="0"/>
          <a:ext cx="0" cy="0"/>
          <a:chOff x="0" y="0"/>
          <a:chExt cx="0" cy="0"/>
        </a:xfrm>
      </p:grpSpPr>
      <p:sp>
        <p:nvSpPr>
          <p:cNvPr id="4" name="Shape 4"/>
          <p:cNvSpPr/>
          <p:nvPr/>
        </p:nvSpPr>
        <p:spPr>
          <a:xfrm>
            <a:off x="-58540" y="4067"/>
            <a:ext cx="16373080" cy="9135866"/>
          </a:xfrm>
          <a:prstGeom prst="rect">
            <a:avLst/>
          </a:prstGeom>
          <a:solidFill/>
          <a:ln w="12700">
            <a:solidFill/>
            <a:miter lim="400000"/>
          </a:ln>
        </p:spPr>
        <p:txBody>
          <a:bodyPr lIns="0" tIns="0" rIns="0" bIns="0" anchor="ctr"/>
          <a:lstStyle/>
          <a:p>
            <a:pPr lvl="0" algn="ctr" defTabSz="876300">
              <a:lnSpc>
                <a:spcPct val="100000"/>
              </a:lnSpc>
              <a:defRPr sz="3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1  copy 2">
    <p:bg>
      <p:bgPr>
        <a:solidFill>
          <a:srgbClr val="F5F7F2"/>
        </a:solidFill>
        <a:effectLst/>
      </p:bgPr>
    </p:bg>
    <p:spTree>
      <p:nvGrpSpPr>
        <p:cNvPr id="1" name=""/>
        <p:cNvGrpSpPr/>
        <p:nvPr/>
      </p:nvGrpSpPr>
      <p:grpSpPr>
        <a:xfrm>
          <a:off x="0" y="0"/>
          <a:ext cx="0" cy="0"/>
          <a:chOff x="0" y="0"/>
          <a:chExt cx="0" cy="0"/>
        </a:xfrm>
      </p:grpSpPr>
      <p:pic>
        <p:nvPicPr>
          <p:cNvPr id="58" name="IP-slides_colors_globe 4.pdf"/>
          <p:cNvPicPr/>
          <p:nvPr/>
        </p:nvPicPr>
        <p:blipFill>
          <a:blip r:embed="rId2"/>
          <a:stretch>
            <a:fillRect/>
          </a:stretch>
        </p:blipFill>
        <p:spPr>
          <a:xfrm>
            <a:off x="-490262" y="-275773"/>
            <a:ext cx="19914047" cy="11201653"/>
          </a:xfrm>
          <a:prstGeom prst="rect">
            <a:avLst/>
          </a:prstGeom>
          <a:ln w="3175">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1  copy 3">
    <p:bg>
      <p:bgPr>
        <a:solidFill>
          <a:srgbClr val="F5F7F2"/>
        </a:solidFill>
        <a:effectLst/>
      </p:bgPr>
    </p:bg>
    <p:spTree>
      <p:nvGrpSpPr>
        <p:cNvPr id="1" name=""/>
        <p:cNvGrpSpPr/>
        <p:nvPr/>
      </p:nvGrpSpPr>
      <p:grpSpPr>
        <a:xfrm>
          <a:off x="0" y="0"/>
          <a:ext cx="0" cy="0"/>
          <a:chOff x="0" y="0"/>
          <a:chExt cx="0" cy="0"/>
        </a:xfrm>
      </p:grpSpPr>
      <p:pic>
        <p:nvPicPr>
          <p:cNvPr id="60" name="IP-slides_colors_globe 5.pdf"/>
          <p:cNvPicPr/>
          <p:nvPr/>
        </p:nvPicPr>
        <p:blipFill>
          <a:blip r:embed="rId2"/>
          <a:stretch>
            <a:fillRect/>
          </a:stretch>
        </p:blipFill>
        <p:spPr>
          <a:xfrm>
            <a:off x="-442769" y="-306208"/>
            <a:ext cx="19926707" cy="11208774"/>
          </a:xfrm>
          <a:prstGeom prst="rect">
            <a:avLst/>
          </a:prstGeom>
          <a:ln w="3175">
            <a:miter lim="400000"/>
          </a:ln>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2  copy">
    <p:spTree>
      <p:nvGrpSpPr>
        <p:cNvPr id="1" name=""/>
        <p:cNvGrpSpPr/>
        <p:nvPr/>
      </p:nvGrpSpPr>
      <p:grpSpPr>
        <a:xfrm>
          <a:off x="0" y="0"/>
          <a:ext cx="0" cy="0"/>
          <a:chOff x="0" y="0"/>
          <a:chExt cx="0" cy="0"/>
        </a:xfrm>
      </p:grpSpPr>
      <p:pic>
        <p:nvPicPr>
          <p:cNvPr id="63" name="IP-slides_colors 1.pdf"/>
          <p:cNvPicPr/>
          <p:nvPr/>
        </p:nvPicPr>
        <p:blipFill>
          <a:blip r:embed="rId2"/>
          <a:stretch>
            <a:fillRect/>
          </a:stretch>
        </p:blipFill>
        <p:spPr>
          <a:xfrm>
            <a:off x="-50800" y="-25400"/>
            <a:ext cx="16346311" cy="9194800"/>
          </a:xfrm>
          <a:prstGeom prst="rect">
            <a:avLst/>
          </a:prstGeom>
          <a:ln w="3175">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2  copy 1">
    <p:spTree>
      <p:nvGrpSpPr>
        <p:cNvPr id="1" name=""/>
        <p:cNvGrpSpPr/>
        <p:nvPr/>
      </p:nvGrpSpPr>
      <p:grpSpPr>
        <a:xfrm>
          <a:off x="0" y="0"/>
          <a:ext cx="0" cy="0"/>
          <a:chOff x="0" y="0"/>
          <a:chExt cx="0" cy="0"/>
        </a:xfrm>
      </p:grpSpPr>
      <p:pic>
        <p:nvPicPr>
          <p:cNvPr id="65" name="IP-slides_colors 2.pdf"/>
          <p:cNvPicPr/>
          <p:nvPr/>
        </p:nvPicPr>
        <p:blipFill>
          <a:blip r:embed="rId2"/>
          <a:stretch>
            <a:fillRect/>
          </a:stretch>
        </p:blipFill>
        <p:spPr>
          <a:xfrm>
            <a:off x="-59068" y="-33226"/>
            <a:ext cx="16374135" cy="9210452"/>
          </a:xfrm>
          <a:prstGeom prst="rect">
            <a:avLst/>
          </a:prstGeom>
          <a:ln w="3175">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2  copy 2">
    <p:spTree>
      <p:nvGrpSpPr>
        <p:cNvPr id="1" name=""/>
        <p:cNvGrpSpPr/>
        <p:nvPr/>
      </p:nvGrpSpPr>
      <p:grpSpPr>
        <a:xfrm>
          <a:off x="0" y="0"/>
          <a:ext cx="0" cy="0"/>
          <a:chOff x="0" y="0"/>
          <a:chExt cx="0" cy="0"/>
        </a:xfrm>
      </p:grpSpPr>
      <p:pic>
        <p:nvPicPr>
          <p:cNvPr id="67" name="IP-slides_colors 3.pdf"/>
          <p:cNvPicPr/>
          <p:nvPr/>
        </p:nvPicPr>
        <p:blipFill>
          <a:blip r:embed="rId2"/>
          <a:stretch>
            <a:fillRect/>
          </a:stretch>
        </p:blipFill>
        <p:spPr>
          <a:xfrm>
            <a:off x="-25400" y="-12700"/>
            <a:ext cx="16301156" cy="9169400"/>
          </a:xfrm>
          <a:prstGeom prst="rect">
            <a:avLst/>
          </a:prstGeom>
          <a:ln w="3175">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2  copy 3">
    <p:spTree>
      <p:nvGrpSpPr>
        <p:cNvPr id="1" name=""/>
        <p:cNvGrpSpPr/>
        <p:nvPr/>
      </p:nvGrpSpPr>
      <p:grpSpPr>
        <a:xfrm>
          <a:off x="0" y="0"/>
          <a:ext cx="0" cy="0"/>
          <a:chOff x="0" y="0"/>
          <a:chExt cx="0" cy="0"/>
        </a:xfrm>
      </p:grpSpPr>
      <p:pic>
        <p:nvPicPr>
          <p:cNvPr id="69" name="IP-slides_colors 4.pdf"/>
          <p:cNvPicPr/>
          <p:nvPr/>
        </p:nvPicPr>
        <p:blipFill>
          <a:blip r:embed="rId2"/>
          <a:stretch>
            <a:fillRect/>
          </a:stretch>
        </p:blipFill>
        <p:spPr>
          <a:xfrm>
            <a:off x="-84383" y="-47466"/>
            <a:ext cx="16424766" cy="9238932"/>
          </a:xfrm>
          <a:prstGeom prst="rect">
            <a:avLst/>
          </a:prstGeom>
          <a:ln w="3175">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VER">
    <p:bg>
      <p:bgPr>
        <a:solidFill>
          <a:srgbClr val="073E36"/>
        </a:solidFill>
        <a:effectLst/>
      </p:bgPr>
    </p:bg>
    <p:spTree>
      <p:nvGrpSpPr>
        <p:cNvPr id="1" name=""/>
        <p:cNvGrpSpPr/>
        <p:nvPr/>
      </p:nvGrpSpPr>
      <p:grpSpPr>
        <a:xfrm>
          <a:off x="0" y="0"/>
          <a:ext cx="0" cy="0"/>
          <a:chOff x="0" y="0"/>
          <a:chExt cx="0" cy="0"/>
        </a:xfrm>
      </p:grpSpPr>
      <p:pic>
        <p:nvPicPr>
          <p:cNvPr id="6" name="IP-slides_colors_globe_patterns 1.pdf"/>
          <p:cNvPicPr/>
          <p:nvPr/>
        </p:nvPicPr>
        <p:blipFill>
          <a:blip r:embed="rId2"/>
          <a:stretch>
            <a:fillRect/>
          </a:stretch>
        </p:blipFill>
        <p:spPr>
          <a:xfrm>
            <a:off x="-16934" y="-9526"/>
            <a:ext cx="16255999" cy="9144001"/>
          </a:xfrm>
          <a:prstGeom prst="rect">
            <a:avLst/>
          </a:prstGeom>
          <a:ln w="3175">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2">
    <p:bg>
      <p:bgPr>
        <a:solidFill>
          <a:srgbClr val="073E36"/>
        </a:solidFill>
        <a:effectLst/>
      </p:bgPr>
    </p:bg>
    <p:spTree>
      <p:nvGrpSpPr>
        <p:cNvPr id="1" name=""/>
        <p:cNvGrpSpPr/>
        <p:nvPr/>
      </p:nvGrpSpPr>
      <p:grpSpPr>
        <a:xfrm>
          <a:off x="0" y="0"/>
          <a:ext cx="0" cy="0"/>
          <a:chOff x="0" y="0"/>
          <a:chExt cx="0" cy="0"/>
        </a:xfrm>
      </p:grpSpPr>
      <p:pic>
        <p:nvPicPr>
          <p:cNvPr id="8" name="IP-slides_colors_globe_patterns 2.pdf"/>
          <p:cNvPicPr/>
          <p:nvPr/>
        </p:nvPicPr>
        <p:blipFill>
          <a:blip r:embed="rId2"/>
          <a:stretch>
            <a:fillRect/>
          </a:stretch>
        </p:blipFill>
        <p:spPr>
          <a:xfrm>
            <a:off x="-16934" y="-9525"/>
            <a:ext cx="16289867" cy="9163050"/>
          </a:xfrm>
          <a:prstGeom prst="rect">
            <a:avLst/>
          </a:prstGeom>
          <a:ln w="3175">
            <a:miter lim="400000"/>
          </a:ln>
        </p:spPr>
      </p:pic>
      <p:sp>
        <p:nvSpPr>
          <p:cNvPr id="9" name="Shape 9"/>
          <p:cNvSpPr/>
          <p:nvPr/>
        </p:nvSpPr>
        <p:spPr>
          <a:xfrm>
            <a:off x="1210733" y="3318933"/>
            <a:ext cx="13004801" cy="12446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solidFill>
                  <a:srgbClr val="FFFFFF"/>
                </a:solidFill>
                <a:latin typeface="Futura Std"/>
                <a:ea typeface="Futura Std"/>
                <a:cs typeface="Futura Std"/>
                <a:sym typeface="Futura Std"/>
              </a:defRPr>
            </a:lvl1pPr>
          </a:lstStyle>
          <a:p>
            <a:pPr lvl="0">
              <a:defRPr sz="1800" b="0" cap="none">
                <a:solidFill>
                  <a:srgbClr val="000000"/>
                </a:solidFill>
              </a:defRPr>
            </a:pPr>
            <a:r>
              <a:rPr sz="6000" b="1" cap="all" dirty="0">
                <a:solidFill>
                  <a:srgbClr val="FFFFFF"/>
                </a:solidFill>
              </a:rPr>
              <a:t>Main Title of Presentation</a:t>
            </a:r>
          </a:p>
        </p:txBody>
      </p:sp>
      <p:sp>
        <p:nvSpPr>
          <p:cNvPr id="10" name="Shape 10"/>
          <p:cNvSpPr/>
          <p:nvPr/>
        </p:nvSpPr>
        <p:spPr>
          <a:xfrm>
            <a:off x="1244599" y="4709583"/>
            <a:ext cx="1984825" cy="423334"/>
          </a:xfrm>
          <a:prstGeom prst="rect">
            <a:avLst/>
          </a:prstGeom>
          <a:ln w="3175">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1" indent="0">
              <a:lnSpc>
                <a:spcPct val="130000"/>
              </a:lnSpc>
              <a:defRPr sz="1800">
                <a:solidFill>
                  <a:srgbClr val="000000"/>
                </a:solidFill>
              </a:defRPr>
            </a:pPr>
            <a:r>
              <a:rPr sz="2200" dirty="0">
                <a:solidFill>
                  <a:srgbClr val="FFFFFF"/>
                </a:solidFill>
                <a:latin typeface="Futura Std"/>
                <a:ea typeface="Futura Std"/>
                <a:cs typeface="Futura Std"/>
                <a:sym typeface="Futura Std"/>
              </a:rPr>
              <a:t>March 5, 2013</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3">
    <p:bg>
      <p:bgPr>
        <a:solidFill>
          <a:srgbClr val="073E36"/>
        </a:solidFill>
        <a:effectLst/>
      </p:bgPr>
    </p:bg>
    <p:spTree>
      <p:nvGrpSpPr>
        <p:cNvPr id="1" name=""/>
        <p:cNvGrpSpPr/>
        <p:nvPr/>
      </p:nvGrpSpPr>
      <p:grpSpPr>
        <a:xfrm>
          <a:off x="0" y="0"/>
          <a:ext cx="0" cy="0"/>
          <a:chOff x="0" y="0"/>
          <a:chExt cx="0" cy="0"/>
        </a:xfrm>
      </p:grpSpPr>
      <p:pic>
        <p:nvPicPr>
          <p:cNvPr id="12" name="IP-slides_colors_globe_patterns 3.pdf"/>
          <p:cNvPicPr/>
          <p:nvPr/>
        </p:nvPicPr>
        <p:blipFill>
          <a:blip r:embed="rId2"/>
          <a:stretch>
            <a:fillRect/>
          </a:stretch>
        </p:blipFill>
        <p:spPr>
          <a:xfrm>
            <a:off x="-16934" y="-9526"/>
            <a:ext cx="16289870" cy="9163052"/>
          </a:xfrm>
          <a:prstGeom prst="rect">
            <a:avLst/>
          </a:prstGeom>
          <a:ln w="3175">
            <a:miter lim="400000"/>
          </a:ln>
        </p:spPr>
      </p:pic>
      <p:sp>
        <p:nvSpPr>
          <p:cNvPr id="13" name="Shape 13"/>
          <p:cNvSpPr/>
          <p:nvPr/>
        </p:nvSpPr>
        <p:spPr>
          <a:xfrm>
            <a:off x="1210733" y="3318933"/>
            <a:ext cx="13004801" cy="12446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solidFill>
                  <a:srgbClr val="184026"/>
                </a:solidFill>
                <a:latin typeface="Futura Std"/>
                <a:ea typeface="Futura Std"/>
                <a:cs typeface="Futura Std"/>
                <a:sym typeface="Futura Std"/>
              </a:defRPr>
            </a:lvl1pPr>
          </a:lstStyle>
          <a:p>
            <a:pPr lvl="0">
              <a:defRPr sz="1800" b="0" cap="none">
                <a:solidFill>
                  <a:srgbClr val="000000"/>
                </a:solidFill>
              </a:defRPr>
            </a:pPr>
            <a:r>
              <a:rPr sz="6000" b="1" cap="all" dirty="0">
                <a:solidFill>
                  <a:srgbClr val="184026"/>
                </a:solidFill>
              </a:rPr>
              <a:t>Main Title of Presentation</a:t>
            </a:r>
          </a:p>
        </p:txBody>
      </p:sp>
      <p:sp>
        <p:nvSpPr>
          <p:cNvPr id="14" name="Shape 14"/>
          <p:cNvSpPr/>
          <p:nvPr/>
        </p:nvSpPr>
        <p:spPr>
          <a:xfrm>
            <a:off x="1244599" y="4709583"/>
            <a:ext cx="1984825" cy="423334"/>
          </a:xfrm>
          <a:prstGeom prst="rect">
            <a:avLst/>
          </a:prstGeom>
          <a:ln w="3175">
            <a:miter lim="400000"/>
          </a:ln>
          <a:extLst>
            <a:ext uri="{C572A759-6A51-4108-AA02-DFA0A04FC94B}">
              <ma14:wrappingTextBoxFlag xmlns="" xmlns:ma14="http://schemas.microsoft.com/office/mac/drawingml/2011/main" val="1"/>
            </a:ext>
          </a:extLst>
        </p:spPr>
        <p:txBody>
          <a:bodyPr wrap="none" lIns="33866" tIns="33866" rIns="33866" bIns="33866" anchor="ctr">
            <a:spAutoFit/>
          </a:bodyPr>
          <a:lstStyle/>
          <a:p>
            <a:pPr lvl="1" indent="0">
              <a:lnSpc>
                <a:spcPct val="130000"/>
              </a:lnSpc>
              <a:defRPr sz="1800">
                <a:solidFill>
                  <a:srgbClr val="000000"/>
                </a:solidFill>
              </a:defRPr>
            </a:pPr>
            <a:r>
              <a:rPr sz="2200" dirty="0">
                <a:solidFill>
                  <a:srgbClr val="FFFFFF"/>
                </a:solidFill>
                <a:latin typeface="Futura Std"/>
                <a:ea typeface="Futura Std"/>
                <a:cs typeface="Futura Std"/>
                <a:sym typeface="Futura Std"/>
              </a:rPr>
              <a:t>March 5, 2013</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VER 4">
    <p:bg>
      <p:bgPr>
        <a:solidFill>
          <a:srgbClr val="8CC73F"/>
        </a:solidFill>
        <a:effectLst/>
      </p:bgPr>
    </p:bg>
    <p:spTree>
      <p:nvGrpSpPr>
        <p:cNvPr id="1" name=""/>
        <p:cNvGrpSpPr/>
        <p:nvPr/>
      </p:nvGrpSpPr>
      <p:grpSpPr>
        <a:xfrm>
          <a:off x="0" y="0"/>
          <a:ext cx="0" cy="0"/>
          <a:chOff x="0" y="0"/>
          <a:chExt cx="0" cy="0"/>
        </a:xfrm>
      </p:grpSpPr>
      <p:pic>
        <p:nvPicPr>
          <p:cNvPr id="16" name="IP-slides_colors_globe_patterns 4.pdf"/>
          <p:cNvPicPr/>
          <p:nvPr/>
        </p:nvPicPr>
        <p:blipFill>
          <a:blip r:embed="rId2"/>
          <a:stretch>
            <a:fillRect/>
          </a:stretch>
        </p:blipFill>
        <p:spPr>
          <a:xfrm>
            <a:off x="-16934" y="-9526"/>
            <a:ext cx="16289870" cy="9163052"/>
          </a:xfrm>
          <a:prstGeom prst="rect">
            <a:avLst/>
          </a:prstGeom>
          <a:ln w="3175">
            <a:miter lim="400000"/>
          </a:ln>
        </p:spPr>
      </p:pic>
      <p:sp>
        <p:nvSpPr>
          <p:cNvPr id="17" name="Shape 17"/>
          <p:cNvSpPr/>
          <p:nvPr/>
        </p:nvSpPr>
        <p:spPr>
          <a:xfrm>
            <a:off x="1210733" y="3318933"/>
            <a:ext cx="13004801" cy="12446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solidFill>
                  <a:srgbClr val="184026"/>
                </a:solidFill>
                <a:latin typeface="Futura Std"/>
                <a:ea typeface="Futura Std"/>
                <a:cs typeface="Futura Std"/>
                <a:sym typeface="Futura Std"/>
              </a:defRPr>
            </a:lvl1pPr>
          </a:lstStyle>
          <a:p>
            <a:pPr lvl="0">
              <a:defRPr sz="1800" b="0" cap="none">
                <a:solidFill>
                  <a:srgbClr val="000000"/>
                </a:solidFill>
              </a:defRPr>
            </a:pPr>
            <a:r>
              <a:rPr sz="6000" b="1" cap="all" dirty="0">
                <a:solidFill>
                  <a:srgbClr val="184026"/>
                </a:solidFill>
              </a:rPr>
              <a:t>Main Title of Presentation</a:t>
            </a:r>
          </a:p>
        </p:txBody>
      </p:sp>
      <p:sp>
        <p:nvSpPr>
          <p:cNvPr id="18" name="Shape 18"/>
          <p:cNvSpPr/>
          <p:nvPr/>
        </p:nvSpPr>
        <p:spPr>
          <a:xfrm>
            <a:off x="1244599" y="4709583"/>
            <a:ext cx="1984825" cy="423334"/>
          </a:xfrm>
          <a:prstGeom prst="rect">
            <a:avLst/>
          </a:prstGeom>
          <a:ln w="3175">
            <a:miter lim="400000"/>
          </a:ln>
          <a:extLst>
            <a:ext uri="{C572A759-6A51-4108-AA02-DFA0A04FC94B}">
              <ma14:wrappingTextBoxFlag xmlns="" xmlns:ma14="http://schemas.microsoft.com/office/mac/drawingml/2011/main" val="1"/>
            </a:ext>
          </a:extLst>
        </p:spPr>
        <p:txBody>
          <a:bodyPr wrap="none" lIns="33866" tIns="33866" rIns="33866" bIns="33866" anchor="ctr">
            <a:spAutoFit/>
          </a:bodyPr>
          <a:lstStyle/>
          <a:p>
            <a:pPr lvl="1" indent="0">
              <a:lnSpc>
                <a:spcPct val="130000"/>
              </a:lnSpc>
              <a:defRPr sz="1800">
                <a:solidFill>
                  <a:srgbClr val="000000"/>
                </a:solidFill>
              </a:defRPr>
            </a:pPr>
            <a:r>
              <a:rPr sz="2200" dirty="0">
                <a:solidFill>
                  <a:srgbClr val="FFFFFF"/>
                </a:solidFill>
                <a:latin typeface="Futura Std"/>
                <a:ea typeface="Futura Std"/>
                <a:cs typeface="Futura Std"/>
                <a:sym typeface="Futura Std"/>
              </a:rPr>
              <a:t>March 5, 2013</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5">
    <p:bg>
      <p:bgPr>
        <a:solidFill>
          <a:srgbClr val="EE264C"/>
        </a:solidFill>
        <a:effectLst/>
      </p:bgPr>
    </p:bg>
    <p:spTree>
      <p:nvGrpSpPr>
        <p:cNvPr id="1" name=""/>
        <p:cNvGrpSpPr/>
        <p:nvPr/>
      </p:nvGrpSpPr>
      <p:grpSpPr>
        <a:xfrm>
          <a:off x="0" y="0"/>
          <a:ext cx="0" cy="0"/>
          <a:chOff x="0" y="0"/>
          <a:chExt cx="0" cy="0"/>
        </a:xfrm>
      </p:grpSpPr>
      <p:pic>
        <p:nvPicPr>
          <p:cNvPr id="20" name="IP-slides_colors_globe_patterns 5.pdf"/>
          <p:cNvPicPr/>
          <p:nvPr/>
        </p:nvPicPr>
        <p:blipFill>
          <a:blip r:embed="rId2"/>
          <a:stretch>
            <a:fillRect/>
          </a:stretch>
        </p:blipFill>
        <p:spPr>
          <a:xfrm>
            <a:off x="-16934" y="-9525"/>
            <a:ext cx="16256002" cy="9144001"/>
          </a:xfrm>
          <a:prstGeom prst="rect">
            <a:avLst/>
          </a:prstGeom>
          <a:ln w="3175">
            <a:miter lim="400000"/>
          </a:ln>
        </p:spPr>
      </p:pic>
      <p:sp>
        <p:nvSpPr>
          <p:cNvPr id="21" name="Shape 21"/>
          <p:cNvSpPr/>
          <p:nvPr/>
        </p:nvSpPr>
        <p:spPr>
          <a:xfrm>
            <a:off x="1210733" y="3318933"/>
            <a:ext cx="13004801" cy="12446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solidFill>
                  <a:srgbClr val="FFFFFF"/>
                </a:solidFill>
                <a:latin typeface="Futura Std"/>
                <a:ea typeface="Futura Std"/>
                <a:cs typeface="Futura Std"/>
                <a:sym typeface="Futura Std"/>
              </a:defRPr>
            </a:lvl1pPr>
          </a:lstStyle>
          <a:p>
            <a:pPr lvl="0">
              <a:defRPr sz="1800" b="0" cap="none">
                <a:solidFill>
                  <a:srgbClr val="000000"/>
                </a:solidFill>
              </a:defRPr>
            </a:pPr>
            <a:r>
              <a:rPr sz="6000" b="1" cap="all" dirty="0">
                <a:solidFill>
                  <a:srgbClr val="FFFFFF"/>
                </a:solidFill>
              </a:rPr>
              <a:t>Main Title of Presentation</a:t>
            </a:r>
          </a:p>
        </p:txBody>
      </p:sp>
      <p:sp>
        <p:nvSpPr>
          <p:cNvPr id="22" name="Shape 22"/>
          <p:cNvSpPr/>
          <p:nvPr/>
        </p:nvSpPr>
        <p:spPr>
          <a:xfrm>
            <a:off x="1244599" y="4709583"/>
            <a:ext cx="1984825" cy="423334"/>
          </a:xfrm>
          <a:prstGeom prst="rect">
            <a:avLst/>
          </a:prstGeom>
          <a:ln w="3175">
            <a:miter lim="400000"/>
          </a:ln>
          <a:extLst>
            <a:ext uri="{C572A759-6A51-4108-AA02-DFA0A04FC94B}">
              <ma14:wrappingTextBoxFlag xmlns="" xmlns:ma14="http://schemas.microsoft.com/office/mac/drawingml/2011/main" val="1"/>
            </a:ext>
          </a:extLst>
        </p:spPr>
        <p:txBody>
          <a:bodyPr wrap="none" lIns="33866" tIns="33866" rIns="33866" bIns="33866" anchor="ctr">
            <a:spAutoFit/>
          </a:bodyPr>
          <a:lstStyle/>
          <a:p>
            <a:pPr lvl="1" indent="0">
              <a:lnSpc>
                <a:spcPct val="130000"/>
              </a:lnSpc>
              <a:defRPr sz="1800">
                <a:solidFill>
                  <a:srgbClr val="000000"/>
                </a:solidFill>
              </a:defRPr>
            </a:pPr>
            <a:r>
              <a:rPr sz="2200" dirty="0">
                <a:solidFill>
                  <a:srgbClr val="FFFFFF"/>
                </a:solidFill>
                <a:latin typeface="Futura Std"/>
                <a:ea typeface="Futura Std"/>
                <a:cs typeface="Futura Std"/>
                <a:sym typeface="Futura Std"/>
              </a:rPr>
              <a:t>March 5, 2013</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TRO 1">
    <p:spTree>
      <p:nvGrpSpPr>
        <p:cNvPr id="1" name=""/>
        <p:cNvGrpSpPr/>
        <p:nvPr/>
      </p:nvGrpSpPr>
      <p:grpSpPr>
        <a:xfrm>
          <a:off x="0" y="0"/>
          <a:ext cx="0" cy="0"/>
          <a:chOff x="0" y="0"/>
          <a:chExt cx="0" cy="0"/>
        </a:xfrm>
      </p:grpSpPr>
      <p:sp>
        <p:nvSpPr>
          <p:cNvPr id="24" name="Shape 24"/>
          <p:cNvSpPr/>
          <p:nvPr/>
        </p:nvSpPr>
        <p:spPr>
          <a:xfrm>
            <a:off x="-1" y="-1"/>
            <a:ext cx="8128001" cy="9144001"/>
          </a:xfrm>
          <a:prstGeom prst="rect">
            <a:avLst/>
          </a:prstGeom>
          <a:solidFill>
            <a:srgbClr val="F5F7F2"/>
          </a:solidFill>
          <a:ln w="25400">
            <a:miter lim="400000"/>
          </a:ln>
        </p:spPr>
        <p:txBody>
          <a:bodyPr lIns="0" tIns="0" rIns="0" bIns="0" anchor="ctr"/>
          <a:lstStyle/>
          <a:p>
            <a:pPr lvl="0" algn="ctr" defTabSz="876300">
              <a:lnSpc>
                <a:spcPct val="100000"/>
              </a:lnSpc>
              <a:defRPr sz="3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NTRO 2">
    <p:spTree>
      <p:nvGrpSpPr>
        <p:cNvPr id="1" name=""/>
        <p:cNvGrpSpPr/>
        <p:nvPr/>
      </p:nvGrpSpPr>
      <p:grpSpPr>
        <a:xfrm>
          <a:off x="0" y="0"/>
          <a:ext cx="0" cy="0"/>
          <a:chOff x="0" y="0"/>
          <a:chExt cx="0" cy="0"/>
        </a:xfrm>
      </p:grpSpPr>
      <p:pic>
        <p:nvPicPr>
          <p:cNvPr id="26" name="IP-slides_colors 1.pdf"/>
          <p:cNvPicPr/>
          <p:nvPr/>
        </p:nvPicPr>
        <p:blipFill>
          <a:blip r:embed="rId2"/>
          <a:stretch>
            <a:fillRect/>
          </a:stretch>
        </p:blipFill>
        <p:spPr>
          <a:xfrm>
            <a:off x="-104459" y="-3196"/>
            <a:ext cx="16464918" cy="9261517"/>
          </a:xfrm>
          <a:prstGeom prst="rect">
            <a:avLst/>
          </a:prstGeom>
          <a:ln w="3175">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 id="2147483673" r:id="rId20"/>
    <p:sldLayoutId id="2147483674" r:id="rId21"/>
    <p:sldLayoutId id="2147483676" r:id="rId22"/>
    <p:sldLayoutId id="2147483677" r:id="rId23"/>
    <p:sldLayoutId id="2147483678" r:id="rId24"/>
    <p:sldLayoutId id="2147483679" r:id="rId25"/>
  </p:sldLayoutIdLst>
  <p:transition spd="med"/>
  <p:txStyles>
    <p:titleStyle>
      <a:lvl1pPr defTabSz="825500">
        <a:lnSpc>
          <a:spcPts val="10000"/>
        </a:lnSpc>
        <a:defRPr sz="7200">
          <a:solidFill>
            <a:srgbClr val="B89446"/>
          </a:solidFill>
          <a:latin typeface="+mn-lt"/>
          <a:ea typeface="+mn-ea"/>
          <a:cs typeface="+mn-cs"/>
          <a:sym typeface="Helvetica"/>
        </a:defRPr>
      </a:lvl1pPr>
      <a:lvl2pPr indent="228600" defTabSz="825500">
        <a:lnSpc>
          <a:spcPts val="10000"/>
        </a:lnSpc>
        <a:defRPr sz="7200">
          <a:solidFill>
            <a:srgbClr val="B89446"/>
          </a:solidFill>
          <a:latin typeface="+mn-lt"/>
          <a:ea typeface="+mn-ea"/>
          <a:cs typeface="+mn-cs"/>
          <a:sym typeface="Helvetica"/>
        </a:defRPr>
      </a:lvl2pPr>
      <a:lvl3pPr indent="457200" defTabSz="825500">
        <a:lnSpc>
          <a:spcPts val="10000"/>
        </a:lnSpc>
        <a:defRPr sz="7200">
          <a:solidFill>
            <a:srgbClr val="B89446"/>
          </a:solidFill>
          <a:latin typeface="+mn-lt"/>
          <a:ea typeface="+mn-ea"/>
          <a:cs typeface="+mn-cs"/>
          <a:sym typeface="Helvetica"/>
        </a:defRPr>
      </a:lvl3pPr>
      <a:lvl4pPr indent="685800" defTabSz="825500">
        <a:lnSpc>
          <a:spcPts val="10000"/>
        </a:lnSpc>
        <a:defRPr sz="7200">
          <a:solidFill>
            <a:srgbClr val="B89446"/>
          </a:solidFill>
          <a:latin typeface="+mn-lt"/>
          <a:ea typeface="+mn-ea"/>
          <a:cs typeface="+mn-cs"/>
          <a:sym typeface="Helvetica"/>
        </a:defRPr>
      </a:lvl4pPr>
      <a:lvl5pPr indent="914400" defTabSz="825500">
        <a:lnSpc>
          <a:spcPts val="10000"/>
        </a:lnSpc>
        <a:defRPr sz="7200">
          <a:solidFill>
            <a:srgbClr val="B89446"/>
          </a:solidFill>
          <a:latin typeface="+mn-lt"/>
          <a:ea typeface="+mn-ea"/>
          <a:cs typeface="+mn-cs"/>
          <a:sym typeface="Helvetica"/>
        </a:defRPr>
      </a:lvl5pPr>
      <a:lvl6pPr indent="1143000" defTabSz="825500">
        <a:lnSpc>
          <a:spcPts val="10000"/>
        </a:lnSpc>
        <a:defRPr sz="7200">
          <a:solidFill>
            <a:srgbClr val="B89446"/>
          </a:solidFill>
          <a:latin typeface="+mn-lt"/>
          <a:ea typeface="+mn-ea"/>
          <a:cs typeface="+mn-cs"/>
          <a:sym typeface="Helvetica"/>
        </a:defRPr>
      </a:lvl6pPr>
      <a:lvl7pPr indent="1371600" defTabSz="825500">
        <a:lnSpc>
          <a:spcPts val="10000"/>
        </a:lnSpc>
        <a:defRPr sz="7200">
          <a:solidFill>
            <a:srgbClr val="B89446"/>
          </a:solidFill>
          <a:latin typeface="+mn-lt"/>
          <a:ea typeface="+mn-ea"/>
          <a:cs typeface="+mn-cs"/>
          <a:sym typeface="Helvetica"/>
        </a:defRPr>
      </a:lvl7pPr>
      <a:lvl8pPr indent="1600200" defTabSz="825500">
        <a:lnSpc>
          <a:spcPts val="10000"/>
        </a:lnSpc>
        <a:defRPr sz="7200">
          <a:solidFill>
            <a:srgbClr val="B89446"/>
          </a:solidFill>
          <a:latin typeface="+mn-lt"/>
          <a:ea typeface="+mn-ea"/>
          <a:cs typeface="+mn-cs"/>
          <a:sym typeface="Helvetica"/>
        </a:defRPr>
      </a:lvl8pPr>
      <a:lvl9pPr indent="1828800" defTabSz="825500">
        <a:lnSpc>
          <a:spcPts val="10000"/>
        </a:lnSpc>
        <a:defRPr sz="7200">
          <a:solidFill>
            <a:srgbClr val="B89446"/>
          </a:solidFill>
          <a:latin typeface="+mn-lt"/>
          <a:ea typeface="+mn-ea"/>
          <a:cs typeface="+mn-cs"/>
          <a:sym typeface="Helvetica"/>
        </a:defRPr>
      </a:lvl9pPr>
    </p:titleStyle>
    <p:bodyStyle>
      <a:lvl1pPr marL="770636" indent="-554736" defTabSz="825500">
        <a:lnSpc>
          <a:spcPts val="7600"/>
        </a:lnSpc>
        <a:spcBef>
          <a:spcPts val="5300"/>
        </a:spcBef>
        <a:buSzPct val="171000"/>
        <a:buChar char="•"/>
        <a:defRPr sz="5200">
          <a:solidFill>
            <a:srgbClr val="B89446"/>
          </a:solidFill>
          <a:latin typeface="+mn-lt"/>
          <a:ea typeface="+mn-ea"/>
          <a:cs typeface="+mn-cs"/>
          <a:sym typeface="Helvetica"/>
        </a:defRPr>
      </a:lvl1pPr>
      <a:lvl2pPr marL="1062736" indent="-554736" defTabSz="825500">
        <a:lnSpc>
          <a:spcPts val="7600"/>
        </a:lnSpc>
        <a:spcBef>
          <a:spcPts val="5300"/>
        </a:spcBef>
        <a:buSzPct val="171000"/>
        <a:buChar char="•"/>
        <a:defRPr sz="5200">
          <a:solidFill>
            <a:srgbClr val="B89446"/>
          </a:solidFill>
          <a:latin typeface="+mn-lt"/>
          <a:ea typeface="+mn-ea"/>
          <a:cs typeface="+mn-cs"/>
          <a:sym typeface="Helvetica"/>
        </a:defRPr>
      </a:lvl2pPr>
      <a:lvl3pPr marL="1354836" indent="-554736" defTabSz="825500">
        <a:lnSpc>
          <a:spcPts val="7600"/>
        </a:lnSpc>
        <a:spcBef>
          <a:spcPts val="5300"/>
        </a:spcBef>
        <a:buSzPct val="171000"/>
        <a:buChar char="•"/>
        <a:defRPr sz="5200">
          <a:solidFill>
            <a:srgbClr val="B89446"/>
          </a:solidFill>
          <a:latin typeface="+mn-lt"/>
          <a:ea typeface="+mn-ea"/>
          <a:cs typeface="+mn-cs"/>
          <a:sym typeface="Helvetica"/>
        </a:defRPr>
      </a:lvl3pPr>
      <a:lvl4pPr marL="1659635" indent="-554735" defTabSz="825500">
        <a:lnSpc>
          <a:spcPts val="7600"/>
        </a:lnSpc>
        <a:spcBef>
          <a:spcPts val="5300"/>
        </a:spcBef>
        <a:buSzPct val="171000"/>
        <a:buChar char="•"/>
        <a:defRPr sz="5200">
          <a:solidFill>
            <a:srgbClr val="B89446"/>
          </a:solidFill>
          <a:latin typeface="+mn-lt"/>
          <a:ea typeface="+mn-ea"/>
          <a:cs typeface="+mn-cs"/>
          <a:sym typeface="Helvetica"/>
        </a:defRPr>
      </a:lvl4pPr>
      <a:lvl5pPr marL="1951735" indent="-554735" defTabSz="825500">
        <a:lnSpc>
          <a:spcPts val="7600"/>
        </a:lnSpc>
        <a:spcBef>
          <a:spcPts val="5300"/>
        </a:spcBef>
        <a:buSzPct val="171000"/>
        <a:buChar char="•"/>
        <a:defRPr sz="5200">
          <a:solidFill>
            <a:srgbClr val="B89446"/>
          </a:solidFill>
          <a:latin typeface="+mn-lt"/>
          <a:ea typeface="+mn-ea"/>
          <a:cs typeface="+mn-cs"/>
          <a:sym typeface="Helvetica"/>
        </a:defRPr>
      </a:lvl5pPr>
      <a:lvl6pPr marL="2243835" indent="-554735" defTabSz="825500">
        <a:lnSpc>
          <a:spcPts val="7600"/>
        </a:lnSpc>
        <a:spcBef>
          <a:spcPts val="5300"/>
        </a:spcBef>
        <a:buSzPct val="171000"/>
        <a:buChar char="•"/>
        <a:defRPr sz="5200">
          <a:solidFill>
            <a:srgbClr val="B89446"/>
          </a:solidFill>
          <a:latin typeface="+mn-lt"/>
          <a:ea typeface="+mn-ea"/>
          <a:cs typeface="+mn-cs"/>
          <a:sym typeface="Helvetica"/>
        </a:defRPr>
      </a:lvl6pPr>
      <a:lvl7pPr marL="2535935" indent="-554735" defTabSz="825500">
        <a:lnSpc>
          <a:spcPts val="7600"/>
        </a:lnSpc>
        <a:spcBef>
          <a:spcPts val="5300"/>
        </a:spcBef>
        <a:buSzPct val="171000"/>
        <a:buChar char="•"/>
        <a:defRPr sz="5200">
          <a:solidFill>
            <a:srgbClr val="B89446"/>
          </a:solidFill>
          <a:latin typeface="+mn-lt"/>
          <a:ea typeface="+mn-ea"/>
          <a:cs typeface="+mn-cs"/>
          <a:sym typeface="Helvetica"/>
        </a:defRPr>
      </a:lvl7pPr>
      <a:lvl8pPr marL="2828035" indent="-554735" defTabSz="825500">
        <a:lnSpc>
          <a:spcPts val="7600"/>
        </a:lnSpc>
        <a:spcBef>
          <a:spcPts val="5300"/>
        </a:spcBef>
        <a:buSzPct val="171000"/>
        <a:buChar char="•"/>
        <a:defRPr sz="5200">
          <a:solidFill>
            <a:srgbClr val="B89446"/>
          </a:solidFill>
          <a:latin typeface="+mn-lt"/>
          <a:ea typeface="+mn-ea"/>
          <a:cs typeface="+mn-cs"/>
          <a:sym typeface="Helvetica"/>
        </a:defRPr>
      </a:lvl8pPr>
      <a:lvl9pPr marL="3120135" indent="-554735" defTabSz="825500">
        <a:lnSpc>
          <a:spcPts val="7600"/>
        </a:lnSpc>
        <a:spcBef>
          <a:spcPts val="5300"/>
        </a:spcBef>
        <a:buSzPct val="171000"/>
        <a:buChar char="•"/>
        <a:defRPr sz="5200">
          <a:solidFill>
            <a:srgbClr val="B89446"/>
          </a:solidFill>
          <a:latin typeface="+mn-lt"/>
          <a:ea typeface="+mn-ea"/>
          <a:cs typeface="+mn-cs"/>
          <a:sym typeface="Helvetica"/>
        </a:defRPr>
      </a:lvl9pPr>
    </p:bodyStyle>
    <p:otherStyle>
      <a:lvl1pPr defTabSz="825500">
        <a:lnSpc>
          <a:spcPts val="2800"/>
        </a:lnSpc>
        <a:defRPr sz="1200">
          <a:solidFill>
            <a:schemeClr val="tx1"/>
          </a:solidFill>
          <a:latin typeface="+mn-lt"/>
          <a:ea typeface="+mn-ea"/>
          <a:cs typeface="+mn-cs"/>
          <a:sym typeface="Helvetica"/>
        </a:defRPr>
      </a:lvl1pPr>
      <a:lvl2pPr indent="228600" defTabSz="825500">
        <a:lnSpc>
          <a:spcPts val="2800"/>
        </a:lnSpc>
        <a:defRPr sz="1200">
          <a:solidFill>
            <a:schemeClr val="tx1"/>
          </a:solidFill>
          <a:latin typeface="+mn-lt"/>
          <a:ea typeface="+mn-ea"/>
          <a:cs typeface="+mn-cs"/>
          <a:sym typeface="Helvetica"/>
        </a:defRPr>
      </a:lvl2pPr>
      <a:lvl3pPr indent="457200" defTabSz="825500">
        <a:lnSpc>
          <a:spcPts val="2800"/>
        </a:lnSpc>
        <a:defRPr sz="1200">
          <a:solidFill>
            <a:schemeClr val="tx1"/>
          </a:solidFill>
          <a:latin typeface="+mn-lt"/>
          <a:ea typeface="+mn-ea"/>
          <a:cs typeface="+mn-cs"/>
          <a:sym typeface="Helvetica"/>
        </a:defRPr>
      </a:lvl3pPr>
      <a:lvl4pPr indent="685800" defTabSz="825500">
        <a:lnSpc>
          <a:spcPts val="2800"/>
        </a:lnSpc>
        <a:defRPr sz="1200">
          <a:solidFill>
            <a:schemeClr val="tx1"/>
          </a:solidFill>
          <a:latin typeface="+mn-lt"/>
          <a:ea typeface="+mn-ea"/>
          <a:cs typeface="+mn-cs"/>
          <a:sym typeface="Helvetica"/>
        </a:defRPr>
      </a:lvl4pPr>
      <a:lvl5pPr indent="914400" defTabSz="825500">
        <a:lnSpc>
          <a:spcPts val="2800"/>
        </a:lnSpc>
        <a:defRPr sz="1200">
          <a:solidFill>
            <a:schemeClr val="tx1"/>
          </a:solidFill>
          <a:latin typeface="+mn-lt"/>
          <a:ea typeface="+mn-ea"/>
          <a:cs typeface="+mn-cs"/>
          <a:sym typeface="Helvetica"/>
        </a:defRPr>
      </a:lvl5pPr>
      <a:lvl6pPr indent="1143000" defTabSz="825500">
        <a:lnSpc>
          <a:spcPts val="2800"/>
        </a:lnSpc>
        <a:defRPr sz="1200">
          <a:solidFill>
            <a:schemeClr val="tx1"/>
          </a:solidFill>
          <a:latin typeface="+mn-lt"/>
          <a:ea typeface="+mn-ea"/>
          <a:cs typeface="+mn-cs"/>
          <a:sym typeface="Helvetica"/>
        </a:defRPr>
      </a:lvl6pPr>
      <a:lvl7pPr indent="1371600" defTabSz="825500">
        <a:lnSpc>
          <a:spcPts val="2800"/>
        </a:lnSpc>
        <a:defRPr sz="1200">
          <a:solidFill>
            <a:schemeClr val="tx1"/>
          </a:solidFill>
          <a:latin typeface="+mn-lt"/>
          <a:ea typeface="+mn-ea"/>
          <a:cs typeface="+mn-cs"/>
          <a:sym typeface="Helvetica"/>
        </a:defRPr>
      </a:lvl7pPr>
      <a:lvl8pPr indent="1600200" defTabSz="825500">
        <a:lnSpc>
          <a:spcPts val="2800"/>
        </a:lnSpc>
        <a:defRPr sz="1200">
          <a:solidFill>
            <a:schemeClr val="tx1"/>
          </a:solidFill>
          <a:latin typeface="+mn-lt"/>
          <a:ea typeface="+mn-ea"/>
          <a:cs typeface="+mn-cs"/>
          <a:sym typeface="Helvetica"/>
        </a:defRPr>
      </a:lvl8pPr>
      <a:lvl9pPr indent="1828800" defTabSz="825500">
        <a:lnSpc>
          <a:spcPts val="2800"/>
        </a:lnSpc>
        <a:defRPr sz="1200">
          <a:solidFill>
            <a:schemeClr val="tx1"/>
          </a:solid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ternational.colostate.edu/isss/resources/employment/student-employment-resourc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hs.colostate.edu/cm/careers-internships-and-recruiting/students/internships-and-work-experience/"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international.colostate.edu/isss/resources/employment/student-employment-resour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international.colostate.edu/isss/resources/employment/student-employment-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nternational.colostate.edu/isss/post-completion-opt/"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hyperlink" Target="https://international.colostate.edu/isss/resources/forms-directory/departure-for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international.colostate.edu/isss/resources/employment/student-employment-resourc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https://www.ice.gov/doclib/sevis/pdf/stemList2022.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international.colostate.edu/isss/stem-opt-extension/"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international.colostate.edu/isss/resources/employment/student-employment-resource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hyperlink" Target="https://international.colostate.edu/isss/resources/employment/student-employment-resources/"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1042443" y="710879"/>
            <a:ext cx="4479582" cy="541679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latin typeface="Futura Std"/>
                <a:ea typeface="Futura Std"/>
                <a:cs typeface="Futura Std"/>
                <a:sym typeface="Futura Std"/>
              </a:defRPr>
            </a:lvl1pPr>
          </a:lstStyle>
          <a:p>
            <a:pPr lvl="0" algn="l">
              <a:defRPr sz="1800" b="0" cap="none">
                <a:solidFill>
                  <a:srgbClr val="000000"/>
                </a:solidFill>
              </a:defRPr>
            </a:pPr>
            <a:r>
              <a:rPr lang="en-US" sz="9600" b="1" cap="all" dirty="0">
                <a:solidFill>
                  <a:schemeClr val="bg1"/>
                </a:solidFill>
                <a:latin typeface="Arial" panose="020B0604020202020204" pitchFamily="34" charset="0"/>
                <a:cs typeface="Arial" panose="020B0604020202020204" pitchFamily="34" charset="0"/>
              </a:rPr>
              <a:t>Cpt</a:t>
            </a:r>
            <a:endParaRPr lang="en-US" sz="9600" dirty="0">
              <a:solidFill>
                <a:schemeClr val="bg1"/>
              </a:solidFill>
              <a:latin typeface="Arial" panose="020B0604020202020204" pitchFamily="34" charset="0"/>
              <a:cs typeface="Arial" panose="020B0604020202020204" pitchFamily="34" charset="0"/>
            </a:endParaRPr>
          </a:p>
          <a:p>
            <a:pPr lvl="0" algn="l">
              <a:defRPr sz="1800" b="0" cap="none">
                <a:solidFill>
                  <a:srgbClr val="000000"/>
                </a:solidFill>
              </a:defRPr>
            </a:pPr>
            <a:r>
              <a:rPr lang="en-US" sz="9600" b="1" cap="all" dirty="0">
                <a:solidFill>
                  <a:schemeClr val="bg1"/>
                </a:solidFill>
                <a:latin typeface="Arial" panose="020B0604020202020204" pitchFamily="34" charset="0"/>
                <a:cs typeface="Arial" panose="020B0604020202020204" pitchFamily="34" charset="0"/>
              </a:rPr>
              <a:t>OPT</a:t>
            </a:r>
          </a:p>
          <a:p>
            <a:pPr lvl="0" algn="l">
              <a:defRPr sz="1800" b="0" cap="none">
                <a:solidFill>
                  <a:srgbClr val="000000"/>
                </a:solidFill>
              </a:defRPr>
            </a:pPr>
            <a:r>
              <a:rPr lang="en-US" sz="9600" dirty="0">
                <a:solidFill>
                  <a:schemeClr val="bg1"/>
                </a:solidFill>
                <a:latin typeface="Arial" panose="020B0604020202020204" pitchFamily="34" charset="0"/>
                <a:cs typeface="Arial" panose="020B0604020202020204" pitchFamily="34" charset="0"/>
              </a:rPr>
              <a:t>&amp;</a:t>
            </a:r>
          </a:p>
          <a:p>
            <a:pPr lvl="0" algn="l">
              <a:defRPr sz="1800" b="0" cap="none">
                <a:solidFill>
                  <a:srgbClr val="000000"/>
                </a:solidFill>
              </a:defRPr>
            </a:pPr>
            <a:r>
              <a:rPr lang="en-US" sz="9600" b="1" cap="all" dirty="0">
                <a:solidFill>
                  <a:schemeClr val="bg1"/>
                </a:solidFill>
                <a:latin typeface="Arial" panose="020B0604020202020204" pitchFamily="34" charset="0"/>
                <a:cs typeface="Arial" panose="020B0604020202020204" pitchFamily="34" charset="0"/>
              </a:rPr>
              <a:t>h-1b</a:t>
            </a:r>
          </a:p>
        </p:txBody>
      </p:sp>
      <p:sp>
        <p:nvSpPr>
          <p:cNvPr id="2" name="TextBox 1">
            <a:extLst>
              <a:ext uri="{FF2B5EF4-FFF2-40B4-BE49-F238E27FC236}">
                <a16:creationId xmlns:a16="http://schemas.microsoft.com/office/drawing/2014/main" id="{7D4785B4-0CDE-4A46-8778-1A3003C0763B}"/>
              </a:ext>
            </a:extLst>
          </p:cNvPr>
          <p:cNvSpPr txBox="1"/>
          <p:nvPr/>
        </p:nvSpPr>
        <p:spPr>
          <a:xfrm>
            <a:off x="581890" y="7390102"/>
            <a:ext cx="1022465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l" rtl="0" latinLnBrk="1" hangingPunct="0"/>
            <a:r>
              <a:rPr lang="en-US" sz="1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https://international.colostate.edu/isss/resources/employment/student-employment-resources/</a:t>
            </a:r>
            <a:endPar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4320419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83" name="Shape 83"/>
          <p:cNvSpPr/>
          <p:nvPr/>
        </p:nvSpPr>
        <p:spPr>
          <a:xfrm>
            <a:off x="1172632" y="795647"/>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CPT Academic Advisor Form</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
        <p:nvSpPr>
          <p:cNvPr id="4" name="Shape 82"/>
          <p:cNvSpPr/>
          <p:nvPr/>
        </p:nvSpPr>
        <p:spPr>
          <a:xfrm>
            <a:off x="1172632" y="2218186"/>
            <a:ext cx="14577372"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r>
              <a:rPr lang="en-US" sz="2400" u="sng" dirty="0">
                <a:solidFill>
                  <a:srgbClr val="000000"/>
                </a:solidFill>
                <a:latin typeface="Arial" panose="020B0604020202020204" pitchFamily="34" charset="0"/>
                <a:ea typeface="Futura Std"/>
                <a:cs typeface="Arial" panose="020B0604020202020204" pitchFamily="34" charset="0"/>
                <a:sym typeface="Futura Std"/>
              </a:rPr>
              <a:t>Four Possible Reasons for CPT:</a:t>
            </a:r>
          </a:p>
          <a:p>
            <a:pPr lvl="0">
              <a:lnSpc>
                <a:spcPct val="100000"/>
              </a:lnSpc>
              <a:spcBef>
                <a:spcPts val="200"/>
              </a:spcBef>
              <a:spcAft>
                <a:spcPts val="200"/>
              </a:spcAft>
              <a:buSzPct val="50000"/>
              <a:defRPr sz="1800">
                <a:solidFill>
                  <a:srgbClr val="000000"/>
                </a:solidFill>
              </a:defRPr>
            </a:pPr>
            <a:endParaRPr lang="en-US" sz="2400" u="sng"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employment is required for the student’s degree. </a:t>
            </a:r>
            <a:r>
              <a:rPr lang="en-US" sz="2400" i="1" dirty="0">
                <a:solidFill>
                  <a:srgbClr val="000000"/>
                </a:solidFill>
                <a:latin typeface="Arial" panose="020B0604020202020204" pitchFamily="34" charset="0"/>
                <a:ea typeface="Futura Std"/>
                <a:cs typeface="Arial" panose="020B0604020202020204" pitchFamily="34" charset="0"/>
                <a:sym typeface="Futura Std"/>
              </a:rPr>
              <a:t>Must be documented as such in an official university publication. Example: </a:t>
            </a:r>
            <a:r>
              <a:rPr lang="en-US" sz="2400" i="1" dirty="0">
                <a:solidFill>
                  <a:srgbClr val="000000"/>
                </a:solidFill>
                <a:latin typeface="Arial" panose="020B0604020202020204" pitchFamily="34" charset="0"/>
                <a:ea typeface="Futura Std"/>
                <a:cs typeface="Arial" panose="020B0604020202020204" pitchFamily="34" charset="0"/>
                <a:sym typeface="Futura Std"/>
                <a:hlinkClick r:id="rId3"/>
              </a:rPr>
              <a:t>Construction Management requirements</a:t>
            </a:r>
            <a:r>
              <a:rPr lang="en-US" sz="2400" i="1" dirty="0">
                <a:solidFill>
                  <a:srgbClr val="000000"/>
                </a:solidFill>
                <a:latin typeface="Arial" panose="020B0604020202020204" pitchFamily="34" charset="0"/>
                <a:ea typeface="Futura Std"/>
                <a:cs typeface="Arial" panose="020B0604020202020204" pitchFamily="34" charset="0"/>
                <a:sym typeface="Futura Std"/>
              </a:rPr>
              <a:t>.</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student will earn internship or independent study credit. </a:t>
            </a:r>
            <a:r>
              <a:rPr lang="en-US" sz="2400" i="1" dirty="0">
                <a:solidFill>
                  <a:srgbClr val="000000"/>
                </a:solidFill>
                <a:latin typeface="Arial" panose="020B0604020202020204" pitchFamily="34" charset="0"/>
                <a:ea typeface="Futura Std"/>
                <a:cs typeface="Arial" panose="020B0604020202020204" pitchFamily="34" charset="0"/>
                <a:sym typeface="Futura Std"/>
              </a:rPr>
              <a:t>Students must be registered for the appropriate credit before the CPT can be authorized. </a:t>
            </a:r>
          </a:p>
          <a:p>
            <a:pPr marL="342900" lvl="2"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i="1" dirty="0">
              <a:solidFill>
                <a:srgbClr val="000000"/>
              </a:solidFill>
              <a:latin typeface="Arial" panose="020B0604020202020204" pitchFamily="34" charset="0"/>
              <a:ea typeface="Futura Std"/>
              <a:cs typeface="Arial" panose="020B0604020202020204" pitchFamily="34" charset="0"/>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employment will provide research that facilitates the successful completion of student’s thesis or dissertation. </a:t>
            </a:r>
            <a:r>
              <a:rPr lang="en-US" sz="2400" i="1" dirty="0">
                <a:solidFill>
                  <a:srgbClr val="000000"/>
                </a:solidFill>
                <a:latin typeface="Arial" panose="020B0604020202020204" pitchFamily="34" charset="0"/>
                <a:ea typeface="Futura Std"/>
                <a:cs typeface="Arial" panose="020B0604020202020204" pitchFamily="34" charset="0"/>
                <a:sym typeface="Futura Std"/>
              </a:rPr>
              <a:t>Student must be registered for CR or thesis/dissertation credit during the Fall and Spring terms. </a:t>
            </a:r>
          </a:p>
          <a:p>
            <a:pPr marL="342900" lvl="2"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employment will yield a project for a particular course that is required by the student’s degree program. </a:t>
            </a:r>
            <a:r>
              <a:rPr lang="en-US" sz="2400" i="1" dirty="0">
                <a:solidFill>
                  <a:srgbClr val="000000"/>
                </a:solidFill>
                <a:latin typeface="Arial" panose="020B0604020202020204" pitchFamily="34" charset="0"/>
                <a:ea typeface="Futura Std"/>
                <a:cs typeface="Arial" panose="020B0604020202020204" pitchFamily="34" charset="0"/>
                <a:sym typeface="Futura Std"/>
              </a:rPr>
              <a:t>This could include a paid internship that  is one of several options required for a specific course</a:t>
            </a:r>
            <a:r>
              <a:rPr lang="en-US" sz="2400" dirty="0">
                <a:solidFill>
                  <a:srgbClr val="FFFFFF"/>
                </a:solidFill>
                <a:latin typeface="Arial" panose="020B0604020202020204" pitchFamily="34" charset="0"/>
                <a:ea typeface="Futura Std"/>
                <a:cs typeface="Arial" panose="020B0604020202020204" pitchFamily="34" charset="0"/>
                <a:sym typeface="Futura Std"/>
              </a:rPr>
              <a:t> </a:t>
            </a:r>
          </a:p>
        </p:txBody>
      </p:sp>
    </p:spTree>
    <p:extLst>
      <p:ext uri="{BB962C8B-B14F-4D97-AF65-F5344CB8AC3E}">
        <p14:creationId xmlns:p14="http://schemas.microsoft.com/office/powerpoint/2010/main" val="9951762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020232" y="2335016"/>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Job title and duties </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Number of hours per week</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Start and end dates of employment</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Physical address of employment</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Supervisor contact information and signature</a:t>
            </a:r>
          </a:p>
        </p:txBody>
      </p:sp>
      <p:sp>
        <p:nvSpPr>
          <p:cNvPr id="83" name="Shape 83"/>
          <p:cNvSpPr/>
          <p:nvPr/>
        </p:nvSpPr>
        <p:spPr>
          <a:xfrm>
            <a:off x="1020232" y="700645"/>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CPT Employer Form</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986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795868" y="1817658"/>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r>
              <a:rPr lang="en-US" sz="2800" dirty="0">
                <a:solidFill>
                  <a:srgbClr val="000000"/>
                </a:solidFill>
                <a:latin typeface="Arial" panose="020B0604020202020204" pitchFamily="34" charset="0"/>
                <a:ea typeface="Futura Std"/>
                <a:cs typeface="Arial" panose="020B0604020202020204" pitchFamily="34" charset="0"/>
                <a:sym typeface="Futura Std"/>
              </a:rPr>
              <a:t>You may not begin CPT until you have a new I-20 authorizing the CPT employment.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8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800" dirty="0">
                <a:solidFill>
                  <a:srgbClr val="000000"/>
                </a:solidFill>
                <a:latin typeface="Arial" panose="020B0604020202020204" pitchFamily="34" charset="0"/>
                <a:ea typeface="Futura Std"/>
                <a:cs typeface="Arial" panose="020B0604020202020204" pitchFamily="34" charset="0"/>
                <a:sym typeface="Futura Std"/>
              </a:rPr>
              <a:t>You may not work before the start date or past the end date listed for your CPT authorization.</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8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800" dirty="0">
                <a:solidFill>
                  <a:srgbClr val="000000"/>
                </a:solidFill>
                <a:latin typeface="Arial" panose="020B0604020202020204" pitchFamily="34" charset="0"/>
                <a:ea typeface="Futura Std"/>
                <a:cs typeface="Arial" panose="020B0604020202020204" pitchFamily="34" charset="0"/>
                <a:sym typeface="Futura Std"/>
              </a:rPr>
              <a:t>Employment for the primary purpose of gaining work experience and financial compensation does not qualify for CPT.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8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800" dirty="0">
                <a:solidFill>
                  <a:srgbClr val="000000"/>
                </a:solidFill>
                <a:latin typeface="Arial" panose="020B0604020202020204" pitchFamily="34" charset="0"/>
                <a:ea typeface="Futura Std"/>
                <a:cs typeface="Arial" panose="020B0604020202020204" pitchFamily="34" charset="0"/>
                <a:sym typeface="Futura Std"/>
              </a:rPr>
              <a:t>Students must maintain full-time academic enrollment or have an authorized reduced credit load for the semester during which CPT will take place.</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8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800" dirty="0">
                <a:solidFill>
                  <a:srgbClr val="000000"/>
                </a:solidFill>
                <a:latin typeface="Arial" panose="020B0604020202020204" pitchFamily="34" charset="0"/>
                <a:ea typeface="Futura Std"/>
                <a:cs typeface="Arial" panose="020B0604020202020204" pitchFamily="34" charset="0"/>
                <a:sym typeface="Futura Std"/>
              </a:rPr>
              <a:t>If required coursework has been completed, students are only required to register for an internship course, thesis/dissertation credit, or Continuous Registration (CR).</a:t>
            </a:r>
          </a:p>
        </p:txBody>
      </p:sp>
      <p:sp>
        <p:nvSpPr>
          <p:cNvPr id="83" name="Shape 83"/>
          <p:cNvSpPr/>
          <p:nvPr/>
        </p:nvSpPr>
        <p:spPr>
          <a:xfrm>
            <a:off x="1020232" y="700645"/>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Additional Considerations</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9293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1290897" y="5951558"/>
            <a:ext cx="68458" cy="462669"/>
          </a:xfrm>
          <a:prstGeom prst="rect">
            <a:avLst/>
          </a:prstGeom>
          <a:ln w="3175">
            <a:miter lim="400000"/>
          </a:ln>
          <a:extLst>
            <a:ext uri="{C572A759-6A51-4108-AA02-DFA0A04FC94B}">
              <ma14:wrappingTextBoxFlag xmlns="" xmlns:ma14="http://schemas.microsoft.com/office/mac/drawingml/2011/main" val="1"/>
            </a:ext>
          </a:extLst>
        </p:spPr>
        <p:txBody>
          <a:bodyPr wrap="none" lIns="33866" tIns="33866" rIns="33866" bIns="33866" anchor="ctr">
            <a:spAutoFit/>
          </a:bodyPr>
          <a:lstStyle/>
          <a:p>
            <a:pPr lvl="1" indent="0">
              <a:lnSpc>
                <a:spcPct val="130000"/>
              </a:lnSpc>
              <a:defRPr sz="1800">
                <a:solidFill>
                  <a:srgbClr val="000000"/>
                </a:solidFill>
              </a:defRPr>
            </a:pPr>
            <a:endParaRPr sz="2200" dirty="0">
              <a:solidFill>
                <a:srgbClr val="FFFFFF"/>
              </a:solidFill>
              <a:latin typeface="Futura Std"/>
              <a:ea typeface="Futura Std"/>
              <a:cs typeface="Futura Std"/>
              <a:sym typeface="Futura Std"/>
            </a:endParaRPr>
          </a:p>
        </p:txBody>
      </p:sp>
      <p:sp>
        <p:nvSpPr>
          <p:cNvPr id="4" name="Shape 75">
            <a:extLst>
              <a:ext uri="{FF2B5EF4-FFF2-40B4-BE49-F238E27FC236}">
                <a16:creationId xmlns:a16="http://schemas.microsoft.com/office/drawing/2014/main" id="{6CE24035-86B7-430D-BB0F-CCE9D3F9524A}"/>
              </a:ext>
            </a:extLst>
          </p:cNvPr>
          <p:cNvSpPr/>
          <p:nvPr/>
        </p:nvSpPr>
        <p:spPr>
          <a:xfrm>
            <a:off x="1066771" y="666571"/>
            <a:ext cx="10381042" cy="574765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latin typeface="Futura Std"/>
                <a:ea typeface="Futura Std"/>
                <a:cs typeface="Futura Std"/>
                <a:sym typeface="Futura Std"/>
              </a:defRPr>
            </a:lvl1pPr>
          </a:lstStyle>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OPT:</a:t>
            </a:r>
          </a:p>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OPTIONAL PRACTICAL TRAINING </a:t>
            </a:r>
          </a:p>
        </p:txBody>
      </p:sp>
      <p:sp>
        <p:nvSpPr>
          <p:cNvPr id="5" name="TextBox 4">
            <a:extLst>
              <a:ext uri="{FF2B5EF4-FFF2-40B4-BE49-F238E27FC236}">
                <a16:creationId xmlns:a16="http://schemas.microsoft.com/office/drawing/2014/main" id="{D72A31FA-F922-4526-8F98-53B953807C4B}"/>
              </a:ext>
            </a:extLst>
          </p:cNvPr>
          <p:cNvSpPr txBox="1"/>
          <p:nvPr/>
        </p:nvSpPr>
        <p:spPr>
          <a:xfrm>
            <a:off x="581890" y="7390102"/>
            <a:ext cx="1022465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l" rtl="0" latinLnBrk="1" hangingPunct="0"/>
            <a:r>
              <a:rPr lang="en-US" sz="1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https://international.colostate.edu/isss/resources/employment/student-employment-resources/</a:t>
            </a:r>
            <a:endPar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24103636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643466" y="270122"/>
            <a:ext cx="14969068" cy="148540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600" b="1" cap="all" dirty="0">
                <a:solidFill>
                  <a:schemeClr val="tx2">
                    <a:lumMod val="10000"/>
                  </a:schemeClr>
                </a:solidFill>
                <a:latin typeface="Arial" panose="020B0604020202020204" pitchFamily="34" charset="0"/>
                <a:cs typeface="Arial" panose="020B0604020202020204" pitchFamily="34" charset="0"/>
              </a:rPr>
              <a:t>OPTIONAL PRACTICAL TRAINING:</a:t>
            </a:r>
            <a:endParaRPr sz="6600" b="1" cap="all" dirty="0">
              <a:solidFill>
                <a:schemeClr val="tx2">
                  <a:lumMod val="1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4077" y="2189945"/>
            <a:ext cx="4324213" cy="868835"/>
          </a:xfrm>
          <a:prstGeom prst="rect">
            <a:avLst/>
          </a:prstGeom>
        </p:spPr>
      </p:pic>
      <p:pic>
        <p:nvPicPr>
          <p:cNvPr id="3" name="Picture 2"/>
          <p:cNvPicPr>
            <a:picLocks noChangeAspect="1"/>
          </p:cNvPicPr>
          <p:nvPr/>
        </p:nvPicPr>
        <p:blipFill>
          <a:blip r:embed="rId4"/>
          <a:stretch>
            <a:fillRect/>
          </a:stretch>
        </p:blipFill>
        <p:spPr>
          <a:xfrm>
            <a:off x="558662" y="3058780"/>
            <a:ext cx="10105380" cy="4261473"/>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OPT is temporary employment for practical training in your field of study (the major/program </a:t>
            </a:r>
          </a:p>
          <a:p>
            <a:pPr lvl="1" indent="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listed on your I-20)</a:t>
            </a:r>
          </a:p>
          <a:p>
            <a:pPr lvl="1" indent="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OPT is a benefit of your F-1 status.  It is not a separate status.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OPT is available at each progressing degree level.</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OPT can be approved for up to 12 months of employment authorization.</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OPT requires approval from USCIS (United States Citizenship and Immigration Services).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Can be done either before (pre-completion) or after (post-completion) your degree program.</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2" name="TextBox 1">
            <a:extLst>
              <a:ext uri="{FF2B5EF4-FFF2-40B4-BE49-F238E27FC236}">
                <a16:creationId xmlns:a16="http://schemas.microsoft.com/office/drawing/2014/main" id="{AF73B37C-BAB4-43A2-B48A-EEA2A38B7D36}"/>
              </a:ext>
            </a:extLst>
          </p:cNvPr>
          <p:cNvSpPr txBox="1"/>
          <p:nvPr/>
        </p:nvSpPr>
        <p:spPr>
          <a:xfrm>
            <a:off x="748366" y="664683"/>
            <a:ext cx="10000343"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WHAT IS OPT?</a:t>
            </a:r>
          </a:p>
        </p:txBody>
      </p:sp>
    </p:spTree>
    <p:extLst>
      <p:ext uri="{BB962C8B-B14F-4D97-AF65-F5344CB8AC3E}">
        <p14:creationId xmlns:p14="http://schemas.microsoft.com/office/powerpoint/2010/main" val="31240592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Used for employment before your academic program is completed.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Unemployment is not counted.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Limited to 20 hours per week during fall and spring semesters.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Does not qualify for STEM extension.</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May extend I-20 if extra time is needed.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Pre-Completion OPT time is subtracted from Post-Completion eligibility.</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73180B6B-57D9-466C-AADB-C9BD8A19C13C}"/>
              </a:ext>
            </a:extLst>
          </p:cNvPr>
          <p:cNvSpPr txBox="1"/>
          <p:nvPr/>
        </p:nvSpPr>
        <p:spPr>
          <a:xfrm>
            <a:off x="748366" y="664683"/>
            <a:ext cx="10000343"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PRE COMPLETION OPT:</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3364616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1707702"/>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Used for employment after academic program is completed.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Unemployment counts (limited to 90 days).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Must work full-time (20 hours per week or more).</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May be able to apply for STEM extension. </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May be eligible for H-1B cap gap extension.</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Cannot extend I-20 if degree is not completed.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Graduate students may be able to apply during thesis/dissertation period.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rest of this presentation will focus on post-completion OPT, as post-completion is far more common.  See an international student advisor with questions about pre-completion OPT.</a:t>
            </a:r>
          </a:p>
          <a:p>
            <a:pPr lvl="1" indent="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1" indent="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94E96669-A104-41AA-9396-7D7264713D5D}"/>
              </a:ext>
            </a:extLst>
          </p:cNvPr>
          <p:cNvSpPr txBox="1"/>
          <p:nvPr/>
        </p:nvSpPr>
        <p:spPr>
          <a:xfrm>
            <a:off x="748366" y="664683"/>
            <a:ext cx="11559748"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POST COMPLETION OPT:</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28910084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5" y="1712652"/>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To apply for OPT you must determine your </a:t>
            </a:r>
            <a:r>
              <a:rPr lang="en-US" sz="2400" u="sng" dirty="0">
                <a:solidFill>
                  <a:srgbClr val="000000"/>
                </a:solidFill>
                <a:latin typeface="Arial" panose="020B0604020202020204" pitchFamily="34" charset="0"/>
                <a:ea typeface="Futura Std"/>
                <a:cs typeface="Arial" panose="020B0604020202020204" pitchFamily="34" charset="0"/>
                <a:sym typeface="Futura Std"/>
              </a:rPr>
              <a:t>program end date</a:t>
            </a:r>
            <a:r>
              <a:rPr lang="en-US" sz="2400" dirty="0">
                <a:solidFill>
                  <a:srgbClr val="000000"/>
                </a:solidFill>
                <a:latin typeface="Arial" panose="020B0604020202020204" pitchFamily="34" charset="0"/>
                <a:ea typeface="Futura Std"/>
                <a:cs typeface="Arial" panose="020B0604020202020204" pitchFamily="34" charset="0"/>
                <a:sym typeface="Futura Std"/>
              </a:rPr>
              <a:t> and choose the </a:t>
            </a:r>
            <a:r>
              <a:rPr lang="en-US" sz="2400" u="sng" dirty="0">
                <a:solidFill>
                  <a:srgbClr val="000000"/>
                </a:solidFill>
                <a:latin typeface="Arial" panose="020B0604020202020204" pitchFamily="34" charset="0"/>
                <a:ea typeface="Futura Std"/>
                <a:cs typeface="Arial" panose="020B0604020202020204" pitchFamily="34" charset="0"/>
                <a:sym typeface="Futura Std"/>
              </a:rPr>
              <a:t>OPT start date</a:t>
            </a:r>
            <a:r>
              <a:rPr lang="en-US" sz="2400" dirty="0">
                <a:solidFill>
                  <a:srgbClr val="000000"/>
                </a:solidFill>
                <a:latin typeface="Arial" panose="020B0604020202020204" pitchFamily="34" charset="0"/>
                <a:ea typeface="Futura Std"/>
                <a:cs typeface="Arial" panose="020B0604020202020204" pitchFamily="34" charset="0"/>
                <a:sym typeface="Futura Std"/>
              </a:rPr>
              <a: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When will you complete all your academic degree requirements? This date should be your program end date.</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Your OPT start date must be within 60 days of the program end date. </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Graduate Students: degree completion is often sooner than graduation. Be mindful!</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can apply for OPT up to 90 days before and up to 60 days after your program completion date.</a:t>
            </a: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132B06A2-FAA7-41E8-BD21-29DC758C6AE8}"/>
              </a:ext>
            </a:extLst>
          </p:cNvPr>
          <p:cNvSpPr txBox="1"/>
          <p:nvPr/>
        </p:nvSpPr>
        <p:spPr>
          <a:xfrm>
            <a:off x="748365" y="534054"/>
            <a:ext cx="1354820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TIMING OF OPT APPLICATION</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29519835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504479" y="761134"/>
            <a:ext cx="14969068" cy="148540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1" cap="all" dirty="0">
                <a:solidFill>
                  <a:schemeClr val="tx2">
                    <a:lumMod val="10000"/>
                  </a:schemeClr>
                </a:solidFill>
                <a:latin typeface="Arial" panose="020B0604020202020204" pitchFamily="34" charset="0"/>
                <a:cs typeface="Arial" panose="020B0604020202020204" pitchFamily="34" charset="0"/>
              </a:rPr>
              <a:t>opt timeline:</a:t>
            </a:r>
          </a:p>
          <a:p>
            <a:pPr lvl="0">
              <a:defRPr sz="1800" b="0" cap="none">
                <a:solidFill>
                  <a:srgbClr val="000000"/>
                </a:solidFill>
              </a:defRPr>
            </a:pPr>
            <a:r>
              <a:rPr lang="en-US" sz="6000" dirty="0">
                <a:solidFill>
                  <a:schemeClr val="tx2">
                    <a:lumMod val="10000"/>
                  </a:schemeClr>
                </a:solidFill>
                <a:latin typeface="Arial" panose="020B0604020202020204" pitchFamily="34" charset="0"/>
                <a:cs typeface="Arial" panose="020B0604020202020204" pitchFamily="34" charset="0"/>
              </a:rPr>
              <a:t>EACH BOX REPRESENTS 1 MONTH</a:t>
            </a:r>
            <a:endParaRPr sz="6000" b="1" cap="all" dirty="0">
              <a:solidFill>
                <a:schemeClr val="tx2">
                  <a:lumMod val="10000"/>
                </a:schemeClr>
              </a:solidFill>
              <a:latin typeface="Arial" panose="020B0604020202020204" pitchFamily="34" charset="0"/>
              <a:cs typeface="Arial" panose="020B0604020202020204" pitchFamily="34" charset="0"/>
            </a:endParaRPr>
          </a:p>
        </p:txBody>
      </p:sp>
      <p:sp>
        <p:nvSpPr>
          <p:cNvPr id="6" name="Shape 82"/>
          <p:cNvSpPr/>
          <p:nvPr/>
        </p:nvSpPr>
        <p:spPr>
          <a:xfrm>
            <a:off x="640388" y="2420587"/>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pic>
        <p:nvPicPr>
          <p:cNvPr id="2" name="Picture 1"/>
          <p:cNvPicPr>
            <a:picLocks noChangeAspect="1"/>
          </p:cNvPicPr>
          <p:nvPr/>
        </p:nvPicPr>
        <p:blipFill>
          <a:blip r:embed="rId3"/>
          <a:stretch>
            <a:fillRect/>
          </a:stretch>
        </p:blipFill>
        <p:spPr>
          <a:xfrm>
            <a:off x="783771" y="2788526"/>
            <a:ext cx="14689778" cy="1761897"/>
          </a:xfrm>
          <a:prstGeom prst="rect">
            <a:avLst/>
          </a:prstGeom>
        </p:spPr>
      </p:pic>
      <p:pic>
        <p:nvPicPr>
          <p:cNvPr id="5" name="Picture 4"/>
          <p:cNvPicPr>
            <a:picLocks noChangeAspect="1"/>
          </p:cNvPicPr>
          <p:nvPr/>
        </p:nvPicPr>
        <p:blipFill>
          <a:blip r:embed="rId4"/>
          <a:stretch>
            <a:fillRect/>
          </a:stretch>
        </p:blipFill>
        <p:spPr>
          <a:xfrm>
            <a:off x="3455540" y="4769179"/>
            <a:ext cx="518205" cy="817420"/>
          </a:xfrm>
          <a:prstGeom prst="rect">
            <a:avLst/>
          </a:prstGeom>
          <a:solidFill>
            <a:srgbClr val="FFFF00"/>
          </a:solidFill>
        </p:spPr>
      </p:pic>
      <p:pic>
        <p:nvPicPr>
          <p:cNvPr id="3" name="Picture 2"/>
          <p:cNvPicPr>
            <a:picLocks noChangeAspect="1"/>
          </p:cNvPicPr>
          <p:nvPr/>
        </p:nvPicPr>
        <p:blipFill>
          <a:blip r:embed="rId5"/>
          <a:stretch>
            <a:fillRect/>
          </a:stretch>
        </p:blipFill>
        <p:spPr>
          <a:xfrm>
            <a:off x="896257" y="4769664"/>
            <a:ext cx="518205" cy="816935"/>
          </a:xfrm>
          <a:prstGeom prst="rect">
            <a:avLst/>
          </a:prstGeom>
          <a:solidFill>
            <a:srgbClr val="FFFF00"/>
          </a:solidFill>
        </p:spPr>
      </p:pic>
      <p:pic>
        <p:nvPicPr>
          <p:cNvPr id="4" name="Picture 3"/>
          <p:cNvPicPr>
            <a:picLocks noChangeAspect="1"/>
          </p:cNvPicPr>
          <p:nvPr/>
        </p:nvPicPr>
        <p:blipFill>
          <a:blip r:embed="rId5"/>
          <a:stretch>
            <a:fillRect/>
          </a:stretch>
        </p:blipFill>
        <p:spPr>
          <a:xfrm>
            <a:off x="5246669" y="4773404"/>
            <a:ext cx="518205" cy="816935"/>
          </a:xfrm>
          <a:prstGeom prst="rect">
            <a:avLst/>
          </a:prstGeom>
          <a:solidFill>
            <a:srgbClr val="FFFF00"/>
          </a:solidFill>
        </p:spPr>
      </p:pic>
      <p:pic>
        <p:nvPicPr>
          <p:cNvPr id="14" name="Picture 13"/>
          <p:cNvPicPr>
            <a:picLocks noChangeAspect="1"/>
          </p:cNvPicPr>
          <p:nvPr/>
        </p:nvPicPr>
        <p:blipFill>
          <a:blip r:embed="rId5"/>
          <a:stretch>
            <a:fillRect/>
          </a:stretch>
        </p:blipFill>
        <p:spPr>
          <a:xfrm>
            <a:off x="14786900" y="4773889"/>
            <a:ext cx="518205" cy="816935"/>
          </a:xfrm>
          <a:prstGeom prst="rect">
            <a:avLst/>
          </a:prstGeom>
          <a:solidFill>
            <a:srgbClr val="FFFF00"/>
          </a:solidFill>
        </p:spPr>
      </p:pic>
      <p:sp>
        <p:nvSpPr>
          <p:cNvPr id="15" name="TextBox 14"/>
          <p:cNvSpPr txBox="1"/>
          <p:nvPr/>
        </p:nvSpPr>
        <p:spPr>
          <a:xfrm>
            <a:off x="2954291" y="5771277"/>
            <a:ext cx="1520702" cy="622391"/>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Program end</a:t>
            </a:r>
          </a:p>
          <a:p>
            <a:pPr marL="0" marR="0" indent="0" algn="ctr" defTabSz="8255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sym typeface="Helvetica"/>
              </a:rPr>
              <a:t>date</a:t>
            </a:r>
          </a:p>
        </p:txBody>
      </p:sp>
      <p:sp>
        <p:nvSpPr>
          <p:cNvPr id="16" name="TextBox 15"/>
          <p:cNvSpPr txBox="1"/>
          <p:nvPr/>
        </p:nvSpPr>
        <p:spPr>
          <a:xfrm>
            <a:off x="187998" y="5738854"/>
            <a:ext cx="1794769" cy="173038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sym typeface="Helvetica"/>
              </a:rPr>
              <a:t>90</a:t>
            </a:r>
            <a:r>
              <a:rPr kumimoji="0" lang="en-US" sz="1800" b="0" i="0" u="none" strike="noStrike" cap="none" spc="0" normalizeH="0" dirty="0">
                <a:ln>
                  <a:noFill/>
                </a:ln>
                <a:solidFill>
                  <a:srgbClr val="000000"/>
                </a:solidFill>
                <a:effectLst/>
                <a:uFillTx/>
                <a:sym typeface="Helvetica"/>
              </a:rPr>
              <a:t> days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b</a:t>
            </a:r>
            <a:r>
              <a:rPr lang="en-US" sz="1800" baseline="0" dirty="0">
                <a:solidFill>
                  <a:srgbClr val="000000"/>
                </a:solidFill>
              </a:rPr>
              <a:t>efore</a:t>
            </a:r>
            <a:r>
              <a:rPr lang="en-US" sz="1800" dirty="0">
                <a:solidFill>
                  <a:srgbClr val="000000"/>
                </a:solidFill>
              </a:rPr>
              <a:t> program end date:</a:t>
            </a:r>
          </a:p>
          <a:p>
            <a:pPr marL="0" marR="0" indent="0" algn="ctr" defTabSz="825500" rtl="0" fontAlgn="auto" latinLnBrk="1" hangingPunct="0">
              <a:lnSpc>
                <a:spcPct val="100000"/>
              </a:lnSpc>
              <a:spcBef>
                <a:spcPts val="0"/>
              </a:spcBef>
              <a:spcAft>
                <a:spcPts val="0"/>
              </a:spcAft>
              <a:buClrTx/>
              <a:buSzTx/>
              <a:buFontTx/>
              <a:buNone/>
              <a:tabLst/>
            </a:pPr>
            <a:endParaRPr lang="en-US" sz="1800" dirty="0">
              <a:solidFill>
                <a:srgbClr val="000000"/>
              </a:solidFill>
            </a:endParaRPr>
          </a:p>
          <a:p>
            <a:pPr marL="0" marR="0" indent="0" algn="ctr" defTabSz="8255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sym typeface="Helvetica"/>
              </a:rPr>
              <a:t>Earliest date to</a:t>
            </a:r>
            <a:r>
              <a:rPr kumimoji="0" lang="en-US" sz="1800" b="0" i="0" u="none" strike="noStrike" cap="none" spc="0" normalizeH="0" dirty="0">
                <a:ln>
                  <a:noFill/>
                </a:ln>
                <a:solidFill>
                  <a:srgbClr val="000000"/>
                </a:solidFill>
                <a:effectLst/>
                <a:uFillTx/>
                <a:sym typeface="Helvetica"/>
              </a:rPr>
              <a:t>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a</a:t>
            </a:r>
            <a:r>
              <a:rPr lang="en-US" sz="1800" baseline="0" dirty="0">
                <a:solidFill>
                  <a:srgbClr val="000000"/>
                </a:solidFill>
              </a:rPr>
              <a:t>pply</a:t>
            </a:r>
            <a:r>
              <a:rPr lang="en-US" sz="1800" dirty="0">
                <a:solidFill>
                  <a:srgbClr val="000000"/>
                </a:solidFill>
              </a:rPr>
              <a:t> for OPT</a:t>
            </a:r>
            <a:endParaRPr kumimoji="0" lang="en-US" sz="1800" b="0" i="0" u="none" strike="noStrike" cap="none" spc="0" normalizeH="0" baseline="0" dirty="0">
              <a:ln>
                <a:noFill/>
              </a:ln>
              <a:solidFill>
                <a:srgbClr val="000000"/>
              </a:solidFill>
              <a:effectLst/>
              <a:uFillTx/>
              <a:sym typeface="Helvetica"/>
            </a:endParaRPr>
          </a:p>
        </p:txBody>
      </p:sp>
      <p:sp>
        <p:nvSpPr>
          <p:cNvPr id="17" name="TextBox 16"/>
          <p:cNvSpPr txBox="1"/>
          <p:nvPr/>
        </p:nvSpPr>
        <p:spPr>
          <a:xfrm>
            <a:off x="4644377" y="5771277"/>
            <a:ext cx="1722788" cy="200738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6</a:t>
            </a:r>
            <a:r>
              <a:rPr kumimoji="0" lang="en-US" sz="1800" b="0" i="0" u="none" strike="noStrike" cap="none" spc="0" normalizeH="0" baseline="0" dirty="0">
                <a:ln>
                  <a:noFill/>
                </a:ln>
                <a:solidFill>
                  <a:srgbClr val="000000"/>
                </a:solidFill>
                <a:effectLst/>
                <a:uFillTx/>
                <a:sym typeface="Helvetica"/>
              </a:rPr>
              <a:t>0</a:t>
            </a:r>
            <a:r>
              <a:rPr kumimoji="0" lang="en-US" sz="1800" b="0" i="0" u="none" strike="noStrike" cap="none" spc="0" normalizeH="0" dirty="0">
                <a:ln>
                  <a:noFill/>
                </a:ln>
                <a:solidFill>
                  <a:srgbClr val="000000"/>
                </a:solidFill>
                <a:effectLst/>
                <a:uFillTx/>
                <a:sym typeface="Helvetica"/>
              </a:rPr>
              <a:t> days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after program    end date: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Application</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must be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received by</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USCIS</a:t>
            </a:r>
          </a:p>
        </p:txBody>
      </p:sp>
      <p:sp>
        <p:nvSpPr>
          <p:cNvPr id="18" name="TextBox 17"/>
          <p:cNvSpPr txBox="1"/>
          <p:nvPr/>
        </p:nvSpPr>
        <p:spPr>
          <a:xfrm>
            <a:off x="14148617" y="5900274"/>
            <a:ext cx="1794769" cy="200738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14 months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after program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end date:</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OPT must be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completed,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regardless of </a:t>
            </a:r>
          </a:p>
          <a:p>
            <a:pPr marL="0" marR="0" indent="0" algn="ctr" defTabSz="825500" rtl="0" fontAlgn="auto" latinLnBrk="1" hangingPunct="0">
              <a:lnSpc>
                <a:spcPct val="100000"/>
              </a:lnSpc>
              <a:spcBef>
                <a:spcPts val="0"/>
              </a:spcBef>
              <a:spcAft>
                <a:spcPts val="0"/>
              </a:spcAft>
              <a:buClrTx/>
              <a:buSzTx/>
              <a:buFontTx/>
              <a:buNone/>
              <a:tabLst/>
            </a:pPr>
            <a:r>
              <a:rPr lang="en-US" sz="1800" dirty="0">
                <a:solidFill>
                  <a:srgbClr val="000000"/>
                </a:solidFill>
              </a:rPr>
              <a:t>when it started</a:t>
            </a:r>
          </a:p>
        </p:txBody>
      </p:sp>
    </p:spTree>
    <p:extLst>
      <p:ext uri="{BB962C8B-B14F-4D97-AF65-F5344CB8AC3E}">
        <p14:creationId xmlns:p14="http://schemas.microsoft.com/office/powerpoint/2010/main" val="779224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1066771" y="666571"/>
            <a:ext cx="10381042" cy="574765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latin typeface="Futura Std"/>
                <a:ea typeface="Futura Std"/>
                <a:cs typeface="Futura Std"/>
                <a:sym typeface="Futura Std"/>
              </a:defRPr>
            </a:lvl1pPr>
          </a:lstStyle>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CPT:</a:t>
            </a:r>
          </a:p>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CURRICULAR PRACTICAL TRAINING </a:t>
            </a:r>
          </a:p>
        </p:txBody>
      </p:sp>
      <p:sp>
        <p:nvSpPr>
          <p:cNvPr id="76" name="Shape 76"/>
          <p:cNvSpPr/>
          <p:nvPr/>
        </p:nvSpPr>
        <p:spPr>
          <a:xfrm>
            <a:off x="1290897" y="5951558"/>
            <a:ext cx="68458" cy="462669"/>
          </a:xfrm>
          <a:prstGeom prst="rect">
            <a:avLst/>
          </a:prstGeom>
          <a:ln w="3175">
            <a:miter lim="400000"/>
          </a:ln>
          <a:extLst>
            <a:ext uri="{C572A759-6A51-4108-AA02-DFA0A04FC94B}">
              <ma14:wrappingTextBoxFlag xmlns="" xmlns:ma14="http://schemas.microsoft.com/office/mac/drawingml/2011/main" val="1"/>
            </a:ext>
          </a:extLst>
        </p:spPr>
        <p:txBody>
          <a:bodyPr wrap="none" lIns="33866" tIns="33866" rIns="33866" bIns="33866" anchor="ctr">
            <a:spAutoFit/>
          </a:bodyPr>
          <a:lstStyle/>
          <a:p>
            <a:pPr lvl="1" indent="0">
              <a:lnSpc>
                <a:spcPct val="130000"/>
              </a:lnSpc>
              <a:defRPr sz="1800">
                <a:solidFill>
                  <a:srgbClr val="000000"/>
                </a:solidFill>
              </a:defRPr>
            </a:pPr>
            <a:endParaRPr sz="2200" dirty="0">
              <a:solidFill>
                <a:srgbClr val="FFFFFF"/>
              </a:solidFill>
              <a:latin typeface="Futura Std"/>
              <a:ea typeface="Futura Std"/>
              <a:cs typeface="Futura Std"/>
              <a:sym typeface="Futura Std"/>
            </a:endParaRPr>
          </a:p>
        </p:txBody>
      </p:sp>
      <p:sp>
        <p:nvSpPr>
          <p:cNvPr id="4" name="TextBox 3">
            <a:extLst>
              <a:ext uri="{FF2B5EF4-FFF2-40B4-BE49-F238E27FC236}">
                <a16:creationId xmlns:a16="http://schemas.microsoft.com/office/drawing/2014/main" id="{36F77114-DDA7-47BD-8926-F57D2574A5B7}"/>
              </a:ext>
            </a:extLst>
          </p:cNvPr>
          <p:cNvSpPr txBox="1"/>
          <p:nvPr/>
        </p:nvSpPr>
        <p:spPr>
          <a:xfrm>
            <a:off x="581890" y="7390102"/>
            <a:ext cx="1022465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l" rtl="0" latinLnBrk="1" hangingPunct="0"/>
            <a:r>
              <a:rPr lang="en-US" sz="1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https://international.colostate.edu/isss/resources/employment/student-employment-resources/</a:t>
            </a:r>
            <a:endPar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94512051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algn="l"/>
            <a:r>
              <a:rPr lang="en-US" sz="2400" b="1" i="0" dirty="0">
                <a:solidFill>
                  <a:srgbClr val="000000"/>
                </a:solidFill>
                <a:effectLst/>
                <a:latin typeface="Arial" panose="020B0604020202020204" pitchFamily="34" charset="0"/>
                <a:cs typeface="Arial" panose="020B0604020202020204" pitchFamily="34" charset="0"/>
              </a:rPr>
              <a:t>Applying for OPT is a Two-Step Process:</a:t>
            </a:r>
            <a:endParaRPr lang="en-US" sz="2400" b="0" i="0" dirty="0">
              <a:solidFill>
                <a:srgbClr val="000000"/>
              </a:solidFill>
              <a:effectLst/>
              <a:latin typeface="Arial" panose="020B0604020202020204" pitchFamily="34" charset="0"/>
              <a:cs typeface="Arial" panose="020B0604020202020204" pitchFamily="34" charset="0"/>
            </a:endParaRPr>
          </a:p>
          <a:p>
            <a:pPr algn="l">
              <a:lnSpc>
                <a:spcPct val="100000"/>
              </a:lnSpc>
            </a:pPr>
            <a:r>
              <a:rPr lang="en-US" sz="2400" b="0" i="0" u="sng" dirty="0">
                <a:solidFill>
                  <a:srgbClr val="000000"/>
                </a:solidFill>
                <a:effectLst/>
                <a:latin typeface="Arial" panose="020B0604020202020204" pitchFamily="34" charset="0"/>
                <a:cs typeface="Arial" panose="020B0604020202020204" pitchFamily="34" charset="0"/>
              </a:rPr>
              <a:t>Step One</a:t>
            </a:r>
            <a:r>
              <a:rPr lang="en-US" sz="2400" b="0" i="0" dirty="0">
                <a:solidFill>
                  <a:srgbClr val="000000"/>
                </a:solidFill>
                <a:effectLst/>
                <a:latin typeface="Arial" panose="020B0604020202020204" pitchFamily="34" charset="0"/>
                <a:cs typeface="Arial" panose="020B0604020202020204" pitchFamily="34" charset="0"/>
              </a:rPr>
              <a:t>: Complete the ISSS "</a:t>
            </a:r>
            <a:r>
              <a:rPr lang="en-US" sz="2400" b="0" i="0" dirty="0">
                <a:solidFill>
                  <a:srgbClr val="000000"/>
                </a:solidFill>
                <a:effectLst/>
                <a:latin typeface="Arial" panose="020B0604020202020204" pitchFamily="34" charset="0"/>
                <a:cs typeface="Arial" panose="020B0604020202020204" pitchFamily="34" charset="0"/>
                <a:hlinkClick r:id="rId3"/>
              </a:rPr>
              <a:t>Post-Completion OPT I-20 Request E-form</a:t>
            </a:r>
            <a:r>
              <a:rPr lang="en-US" sz="2400" b="0" i="0" dirty="0">
                <a:solidFill>
                  <a:srgbClr val="000000"/>
                </a:solidFill>
                <a:effectLst/>
                <a:latin typeface="Arial" panose="020B0604020202020204" pitchFamily="34" charset="0"/>
                <a:cs typeface="Arial" panose="020B0604020202020204" pitchFamily="34" charset="0"/>
              </a:rPr>
              <a:t>" to get your new I-20 with the OPT recommendation.</a:t>
            </a:r>
          </a:p>
          <a:p>
            <a:pPr algn="l"/>
            <a:r>
              <a:rPr lang="en-US" sz="2400" b="0" i="0" u="sng" dirty="0">
                <a:solidFill>
                  <a:srgbClr val="000000"/>
                </a:solidFill>
                <a:effectLst/>
                <a:latin typeface="Arial" panose="020B0604020202020204" pitchFamily="34" charset="0"/>
                <a:cs typeface="Arial" panose="020B0604020202020204" pitchFamily="34" charset="0"/>
              </a:rPr>
              <a:t>Step Two</a:t>
            </a:r>
            <a:r>
              <a:rPr lang="en-US" sz="2400" b="0" i="0" dirty="0">
                <a:solidFill>
                  <a:srgbClr val="000000"/>
                </a:solidFill>
                <a:effectLst/>
                <a:latin typeface="Arial" panose="020B0604020202020204" pitchFamily="34" charset="0"/>
                <a:cs typeface="Arial" panose="020B0604020202020204" pitchFamily="34" charset="0"/>
              </a:rPr>
              <a:t>: Apply for OPT by submitting the I-765 via the USCIS website.</a:t>
            </a:r>
          </a:p>
          <a:p>
            <a:pPr lvl="1" indent="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4"/>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4"/>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A50D281D-D2DF-4425-8AD9-A043A081EF88}"/>
              </a:ext>
            </a:extLst>
          </p:cNvPr>
          <p:cNvSpPr txBox="1"/>
          <p:nvPr/>
        </p:nvSpPr>
        <p:spPr>
          <a:xfrm>
            <a:off x="748366" y="664683"/>
            <a:ext cx="11559748"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HOW TO APPLY FOR OPT</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2471312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Complete the "</a:t>
            </a:r>
            <a:r>
              <a:rPr lang="en-US" sz="2400" u="sng" dirty="0">
                <a:solidFill>
                  <a:srgbClr val="000000"/>
                </a:solidFill>
                <a:latin typeface="Arial" panose="020B0604020202020204" pitchFamily="34" charset="0"/>
                <a:cs typeface="Arial" panose="020B0604020202020204" pitchFamily="34" charset="0"/>
              </a:rPr>
              <a:t>Post-Completion OPT I-20 Request </a:t>
            </a:r>
            <a:r>
              <a:rPr lang="en-US" sz="2400" u="sng" dirty="0" err="1">
                <a:solidFill>
                  <a:srgbClr val="000000"/>
                </a:solidFill>
                <a:latin typeface="Arial" panose="020B0604020202020204" pitchFamily="34" charset="0"/>
                <a:cs typeface="Arial" panose="020B0604020202020204" pitchFamily="34" charset="0"/>
              </a:rPr>
              <a:t>eForm</a:t>
            </a:r>
            <a:r>
              <a:rPr lang="en-US" sz="2400" dirty="0">
                <a:solidFill>
                  <a:srgbClr val="000000"/>
                </a:solidFill>
                <a:latin typeface="Arial" panose="020B0604020202020204" pitchFamily="34" charset="0"/>
                <a:cs typeface="Arial" panose="020B0604020202020204" pitchFamily="34" charset="0"/>
              </a:rPr>
              <a:t>” on the ISSS website.</a:t>
            </a:r>
            <a:endParaRPr lang="en-US" sz="24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You do not need a job offer to apply for OPT.</a:t>
            </a:r>
          </a:p>
          <a:p>
            <a:pPr algn="l">
              <a:buFont typeface="Arial" panose="020B0604020202020204" pitchFamily="34" charset="0"/>
              <a:buChar char="•"/>
            </a:pPr>
            <a:r>
              <a:rPr lang="en-US" sz="2400" b="0" i="1" dirty="0">
                <a:solidFill>
                  <a:srgbClr val="000000"/>
                </a:solidFill>
                <a:effectLst/>
                <a:latin typeface="Arial" panose="020B0604020202020204" pitchFamily="34" charset="0"/>
                <a:cs typeface="Arial" panose="020B0604020202020204" pitchFamily="34" charset="0"/>
              </a:rPr>
              <a:t>Keep in mind it can take ISSS up to 10 days to process your OPT I-20 request.</a:t>
            </a:r>
            <a:endParaRPr lang="en-US" sz="24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We recommend applying early, especially if you want to work shortly after graduation. </a:t>
            </a:r>
          </a:p>
          <a:p>
            <a:pPr lvl="1" indent="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7" name="TextBox 6">
            <a:extLst>
              <a:ext uri="{FF2B5EF4-FFF2-40B4-BE49-F238E27FC236}">
                <a16:creationId xmlns:a16="http://schemas.microsoft.com/office/drawing/2014/main" id="{D4C4CD39-E165-4A93-8FE5-6C24B2D48F04}"/>
              </a:ext>
            </a:extLst>
          </p:cNvPr>
          <p:cNvSpPr txBox="1"/>
          <p:nvPr/>
        </p:nvSpPr>
        <p:spPr>
          <a:xfrm>
            <a:off x="900766" y="817083"/>
            <a:ext cx="11559748"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HOW TO APPLY: STEP 1	</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8801234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a:lnSpc>
                <a:spcPct val="100000"/>
              </a:lnSpc>
            </a:pPr>
            <a:r>
              <a:rPr lang="en-US" sz="2400" b="1" dirty="0">
                <a:solidFill>
                  <a:srgbClr val="000000"/>
                </a:solidFill>
                <a:latin typeface="Arial" panose="020B0604020202020204" pitchFamily="34" charset="0"/>
                <a:cs typeface="Arial" panose="020B0604020202020204" pitchFamily="34" charset="0"/>
              </a:rPr>
              <a:t>Begin the OPT application (I-765) on the USCIS.gov portal. You will need:</a:t>
            </a:r>
          </a:p>
          <a:p>
            <a:pPr>
              <a:lnSpc>
                <a:spcPct val="100000"/>
              </a:lnSpc>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I-20 with OPT Recommendation from ISSS (step 1)</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Printed, signed &amp; dated, and scanned I-20</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Passport and I-94 photocopies ready to upload</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Two new passport sized photos (taken within the past 30 days)</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$410 available by debit or credit card for electronic payment</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Copies of any previously issued EAD cards</a:t>
            </a:r>
          </a:p>
          <a:p>
            <a:pPr lvl="0">
              <a:lnSpc>
                <a:spcPct val="100000"/>
              </a:lnSpc>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7" name="TextBox 6">
            <a:extLst>
              <a:ext uri="{FF2B5EF4-FFF2-40B4-BE49-F238E27FC236}">
                <a16:creationId xmlns:a16="http://schemas.microsoft.com/office/drawing/2014/main" id="{D4C4CD39-E165-4A93-8FE5-6C24B2D48F04}"/>
              </a:ext>
            </a:extLst>
          </p:cNvPr>
          <p:cNvSpPr txBox="1"/>
          <p:nvPr/>
        </p:nvSpPr>
        <p:spPr>
          <a:xfrm>
            <a:off x="900766" y="817083"/>
            <a:ext cx="11559748"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HOW TO APPLY: STEP 2	</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4695060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 "Mailing Address" you provide is where your EAD card will be shipped. The U.S. Post Office will not forward government mail.</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If you don’t know where you will be living in 2 - 5 months, you can use the ISSS office address, and we can forward it to you.</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Please see the instructions in the email with the OPT Recommendation I-20 for more information on how to file the I-765 online. </a:t>
            </a: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nSpc>
                <a:spcPct val="100000"/>
              </a:lnSpc>
            </a:pPr>
            <a:r>
              <a:rPr lang="en-US" sz="2400" b="1" dirty="0">
                <a:solidFill>
                  <a:srgbClr val="000000"/>
                </a:solidFill>
                <a:latin typeface="Arial" panose="020B0604020202020204" pitchFamily="34" charset="0"/>
                <a:cs typeface="Arial" panose="020B0604020202020204" pitchFamily="34" charset="0"/>
              </a:rPr>
              <a:t>Pay attention to the dates:</a:t>
            </a:r>
          </a:p>
          <a:p>
            <a:pPr>
              <a:lnSpc>
                <a:spcPct val="100000"/>
              </a:lnSpc>
            </a:pPr>
            <a:endParaRPr lang="en-US" sz="2400" dirty="0">
              <a:solidFill>
                <a:srgbClr val="000000"/>
              </a:solidFill>
              <a:latin typeface="Arial" panose="020B0604020202020204" pitchFamily="34" charset="0"/>
              <a:cs typeface="Arial" panose="020B0604020202020204" pitchFamily="34" charset="0"/>
            </a:endParaRPr>
          </a:p>
          <a:p>
            <a:pPr>
              <a:lnSpc>
                <a:spcPct val="100000"/>
              </a:lnSpc>
            </a:pPr>
            <a:r>
              <a:rPr lang="en-US" sz="2400" dirty="0">
                <a:solidFill>
                  <a:srgbClr val="000000"/>
                </a:solidFill>
                <a:latin typeface="Arial" panose="020B0604020202020204" pitchFamily="34" charset="0"/>
                <a:cs typeface="Arial" panose="020B0604020202020204" pitchFamily="34" charset="0"/>
              </a:rPr>
              <a:t>Your OPT application must be received by USCIS </a:t>
            </a:r>
            <a:r>
              <a:rPr lang="en-US" sz="2400" b="1" dirty="0">
                <a:solidFill>
                  <a:srgbClr val="000000"/>
                </a:solidFill>
                <a:effectLst/>
                <a:latin typeface="Arial" panose="020B0604020202020204" pitchFamily="34" charset="0"/>
                <a:cs typeface="Arial" panose="020B0604020202020204" pitchFamily="34" charset="0"/>
              </a:rPr>
              <a:t>no later than 30 days </a:t>
            </a:r>
            <a:r>
              <a:rPr lang="en-US" sz="2400" dirty="0">
                <a:solidFill>
                  <a:srgbClr val="000000"/>
                </a:solidFill>
                <a:latin typeface="Arial" panose="020B0604020202020204" pitchFamily="34" charset="0"/>
                <a:cs typeface="Arial" panose="020B0604020202020204" pitchFamily="34" charset="0"/>
              </a:rPr>
              <a:t>after your new I-20 was created. ISSS can re-issue the OPT I-20 if necessary. Also, your OPT application must be received by USCIS </a:t>
            </a:r>
            <a:r>
              <a:rPr lang="en-US" sz="2400" b="1" dirty="0">
                <a:solidFill>
                  <a:srgbClr val="000000"/>
                </a:solidFill>
                <a:effectLst/>
                <a:latin typeface="Arial" panose="020B0604020202020204" pitchFamily="34" charset="0"/>
                <a:cs typeface="Arial" panose="020B0604020202020204" pitchFamily="34" charset="0"/>
              </a:rPr>
              <a:t>no later than 60 days </a:t>
            </a:r>
            <a:r>
              <a:rPr lang="en-US" sz="2400" dirty="0">
                <a:solidFill>
                  <a:srgbClr val="000000"/>
                </a:solidFill>
                <a:latin typeface="Arial" panose="020B0604020202020204" pitchFamily="34" charset="0"/>
                <a:cs typeface="Arial" panose="020B0604020202020204" pitchFamily="34" charset="0"/>
              </a:rPr>
              <a:t>after your program end date.</a:t>
            </a: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7" name="TextBox 6">
            <a:extLst>
              <a:ext uri="{FF2B5EF4-FFF2-40B4-BE49-F238E27FC236}">
                <a16:creationId xmlns:a16="http://schemas.microsoft.com/office/drawing/2014/main" id="{D4C4CD39-E165-4A93-8FE5-6C24B2D48F04}"/>
              </a:ext>
            </a:extLst>
          </p:cNvPr>
          <p:cNvSpPr txBox="1"/>
          <p:nvPr/>
        </p:nvSpPr>
        <p:spPr>
          <a:xfrm>
            <a:off x="900766" y="817083"/>
            <a:ext cx="11559748"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HOW TO APPLY: STEP 2	</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1926271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algn="l">
              <a:lnSpc>
                <a:spcPct val="10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After submitting your application, you will receive your receipt number.</a:t>
            </a:r>
          </a:p>
          <a:p>
            <a:pPr algn="l">
              <a:lnSpc>
                <a:spcPct val="100000"/>
              </a:lnSpc>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algn="l">
              <a:lnSpc>
                <a:spcPct val="10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You can check the status of your application from your USCIS online account</a:t>
            </a:r>
          </a:p>
          <a:p>
            <a:pPr algn="l">
              <a:lnSpc>
                <a:spcPct val="100000"/>
              </a:lnSpc>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algn="l">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It is not useful to</a:t>
            </a:r>
            <a:r>
              <a:rPr lang="en-US" sz="2400" b="0" i="0" dirty="0">
                <a:solidFill>
                  <a:srgbClr val="000000"/>
                </a:solidFill>
                <a:effectLst/>
                <a:latin typeface="Arial" panose="020B0604020202020204" pitchFamily="34" charset="0"/>
                <a:cs typeface="Arial" panose="020B0604020202020204" pitchFamily="34" charset="0"/>
              </a:rPr>
              <a:t> call USCIS National Customer Service to inquire about your application or to request expedited processing.</a:t>
            </a:r>
          </a:p>
          <a:p>
            <a:pPr algn="l">
              <a:lnSpc>
                <a:spcPct val="100000"/>
              </a:lnSpc>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algn="l">
              <a:lnSpc>
                <a:spcPct val="10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Contact an international student advisor if your application has been pending for longer than 120 days.</a:t>
            </a:r>
          </a:p>
          <a:p>
            <a:pPr marL="293076" lvl="0" indent="-293076">
              <a:lnSpc>
                <a:spcPct val="100000"/>
              </a:lnSpc>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BC083D63-70A8-4FA1-96F8-85CB1A676AFE}"/>
              </a:ext>
            </a:extLst>
          </p:cNvPr>
          <p:cNvSpPr txBox="1"/>
          <p:nvPr/>
        </p:nvSpPr>
        <p:spPr>
          <a:xfrm>
            <a:off x="748366" y="664683"/>
            <a:ext cx="11559748"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AFTER YOU APPLY</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6494059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Send ISSS a copy.</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Do not start work before receiving your EAD or before the start date on the EAD.</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Do not work after the expiration date.</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pic>
        <p:nvPicPr>
          <p:cNvPr id="2" name="Picture 1"/>
          <p:cNvPicPr>
            <a:picLocks noChangeAspect="1"/>
          </p:cNvPicPr>
          <p:nvPr/>
        </p:nvPicPr>
        <p:blipFill>
          <a:blip r:embed="rId4"/>
          <a:stretch>
            <a:fillRect/>
          </a:stretch>
        </p:blipFill>
        <p:spPr>
          <a:xfrm>
            <a:off x="3857173" y="5226960"/>
            <a:ext cx="3624282" cy="2822693"/>
          </a:xfrm>
          <a:prstGeom prst="rect">
            <a:avLst/>
          </a:prstGeom>
        </p:spPr>
      </p:pic>
      <p:sp>
        <p:nvSpPr>
          <p:cNvPr id="7" name="TextBox 6">
            <a:extLst>
              <a:ext uri="{FF2B5EF4-FFF2-40B4-BE49-F238E27FC236}">
                <a16:creationId xmlns:a16="http://schemas.microsoft.com/office/drawing/2014/main" id="{9570ECBA-D81E-4BBE-8FB6-9C9E99C4508E}"/>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AFTER RECEIVING YOUR EAD CARD</a:t>
            </a:r>
          </a:p>
        </p:txBody>
      </p:sp>
    </p:spTree>
    <p:extLst>
      <p:ext uri="{BB962C8B-B14F-4D97-AF65-F5344CB8AC3E}">
        <p14:creationId xmlns:p14="http://schemas.microsoft.com/office/powerpoint/2010/main" val="39209998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must have a job or training opportunity that is directly related to your degree. </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It is up to you to determine if the training is related to your degree.</a:t>
            </a:r>
          </a:p>
          <a:p>
            <a:pPr lvl="2" indent="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The ISSS Office does not determine whether your training is related.</a:t>
            </a:r>
          </a:p>
          <a:p>
            <a:pPr lvl="1" indent="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You need to feel comfortable justifying the work you are doing if you are ever questioned by 	an immigration official. </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If you change your status prior to the end date on your OPT, please send ISSS copies of your new immigration documents.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After you complete your OPT, submit a </a:t>
            </a:r>
            <a:r>
              <a:rPr lang="en-US" sz="2400" dirty="0">
                <a:solidFill>
                  <a:srgbClr val="000000"/>
                </a:solidFill>
                <a:latin typeface="Arial" panose="020B0604020202020204" pitchFamily="34" charset="0"/>
                <a:ea typeface="Futura Std"/>
                <a:cs typeface="Arial" panose="020B0604020202020204" pitchFamily="34" charset="0"/>
                <a:sym typeface="Futura Std"/>
                <a:hlinkClick r:id="rId4"/>
              </a:rPr>
              <a:t>departure </a:t>
            </a:r>
            <a:r>
              <a:rPr lang="en-US" sz="2400" dirty="0" err="1">
                <a:solidFill>
                  <a:srgbClr val="000000"/>
                </a:solidFill>
                <a:latin typeface="Arial" panose="020B0604020202020204" pitchFamily="34" charset="0"/>
                <a:ea typeface="Futura Std"/>
                <a:cs typeface="Arial" panose="020B0604020202020204" pitchFamily="34" charset="0"/>
                <a:sym typeface="Futura Std"/>
                <a:hlinkClick r:id="rId4"/>
              </a:rPr>
              <a:t>eForm</a:t>
            </a:r>
            <a:r>
              <a:rPr lang="en-US" sz="2400" dirty="0">
                <a:solidFill>
                  <a:srgbClr val="000000"/>
                </a:solidFill>
                <a:latin typeface="Arial" panose="020B0604020202020204" pitchFamily="34" charset="0"/>
                <a:ea typeface="Futura Std"/>
                <a:cs typeface="Arial" panose="020B0604020202020204" pitchFamily="34" charset="0"/>
                <a:sym typeface="Futura Std"/>
                <a:hlinkClick r:id="rId4"/>
              </a:rPr>
              <a:t> </a:t>
            </a:r>
            <a:r>
              <a:rPr lang="en-US" sz="2400" dirty="0">
                <a:solidFill>
                  <a:srgbClr val="000000"/>
                </a:solidFill>
                <a:latin typeface="Arial" panose="020B0604020202020204" pitchFamily="34" charset="0"/>
                <a:ea typeface="Futura Std"/>
                <a:cs typeface="Arial" panose="020B0604020202020204" pitchFamily="34" charset="0"/>
                <a:sym typeface="Futura Std"/>
              </a:rPr>
              <a:t>(available on the ISSS website).</a:t>
            </a:r>
          </a:p>
        </p:txBody>
      </p:sp>
      <p:sp>
        <p:nvSpPr>
          <p:cNvPr id="5" name="TextBox 4">
            <a:extLst>
              <a:ext uri="{FF2B5EF4-FFF2-40B4-BE49-F238E27FC236}">
                <a16:creationId xmlns:a16="http://schemas.microsoft.com/office/drawing/2014/main" id="{4D189E8B-61B8-4C69-8E51-39966F0C45AA}"/>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MAINTAIN STATUS DURING OPT</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21136919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Futura Std"/>
              <a:ea typeface="Futura Std"/>
              <a:cs typeface="Futura Std"/>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Regular paid employment (can be one employer or multiple employers)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Payment by multiple short-term employers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Work for hire</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Self-employed business owner (consult with an attorney if you want to pursue this option)</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Employment through an agency</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Unpaid internships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Volunteer work (remember this option!)</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TextBox 4">
            <a:extLst>
              <a:ext uri="{FF2B5EF4-FFF2-40B4-BE49-F238E27FC236}">
                <a16:creationId xmlns:a16="http://schemas.microsoft.com/office/drawing/2014/main" id="{9D36A95C-A7F0-4BFF-8ED8-EA02C46CF9F5}"/>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TYPES OF EMPLOYMENT PERMITTED</a:t>
            </a:r>
          </a:p>
        </p:txBody>
      </p:sp>
    </p:spTree>
    <p:extLst>
      <p:ext uri="{BB962C8B-B14F-4D97-AF65-F5344CB8AC3E}">
        <p14:creationId xmlns:p14="http://schemas.microsoft.com/office/powerpoint/2010/main" val="11184439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60242" y="948280"/>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During OPT, your F-1 status is contingent upon employment.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are permitted up to 90 days of unemployment during OPT.  During periods of </a:t>
            </a:r>
            <a:r>
              <a:rPr lang="en-US" sz="2400" u="sng" dirty="0">
                <a:solidFill>
                  <a:srgbClr val="000000"/>
                </a:solidFill>
                <a:latin typeface="Arial" panose="020B0604020202020204" pitchFamily="34" charset="0"/>
                <a:ea typeface="Futura Std"/>
                <a:cs typeface="Arial" panose="020B0604020202020204" pitchFamily="34" charset="0"/>
                <a:sym typeface="Futura Std"/>
              </a:rPr>
              <a:t>un</a:t>
            </a:r>
            <a:r>
              <a:rPr lang="en-US" sz="2400" dirty="0">
                <a:solidFill>
                  <a:srgbClr val="000000"/>
                </a:solidFill>
                <a:latin typeface="Arial" panose="020B0604020202020204" pitchFamily="34" charset="0"/>
                <a:ea typeface="Futura Std"/>
                <a:cs typeface="Arial" panose="020B0604020202020204" pitchFamily="34" charset="0"/>
                <a:sym typeface="Futura Std"/>
              </a:rPr>
              <a:t>employment, weekends and holidays are counted toward this 90 days.  </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During periods of </a:t>
            </a:r>
            <a:r>
              <a:rPr lang="en-US" sz="2400" i="1" dirty="0">
                <a:solidFill>
                  <a:srgbClr val="000000"/>
                </a:solidFill>
                <a:latin typeface="Arial" panose="020B0604020202020204" pitchFamily="34" charset="0"/>
                <a:ea typeface="Futura Std"/>
                <a:cs typeface="Arial" panose="020B0604020202020204" pitchFamily="34" charset="0"/>
                <a:sym typeface="Futura Std"/>
              </a:rPr>
              <a:t>employment</a:t>
            </a:r>
            <a:r>
              <a:rPr lang="en-US" sz="2400" dirty="0">
                <a:solidFill>
                  <a:srgbClr val="000000"/>
                </a:solidFill>
                <a:latin typeface="Arial" panose="020B0604020202020204" pitchFamily="34" charset="0"/>
                <a:ea typeface="Futura Std"/>
                <a:cs typeface="Arial" panose="020B0604020202020204" pitchFamily="34" charset="0"/>
                <a:sym typeface="Futura Std"/>
              </a:rPr>
              <a:t>, weekends and holidays are not counted toward the 90 days.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To stop the unemployment “clock,” you must submit an OPT reporting </a:t>
            </a:r>
            <a:r>
              <a:rPr lang="en-US" sz="2400" dirty="0" err="1">
                <a:solidFill>
                  <a:srgbClr val="000000"/>
                </a:solidFill>
                <a:latin typeface="Arial" panose="020B0604020202020204" pitchFamily="34" charset="0"/>
                <a:ea typeface="Futura Std"/>
                <a:cs typeface="Arial" panose="020B0604020202020204" pitchFamily="34" charset="0"/>
                <a:sym typeface="Futura Std"/>
              </a:rPr>
              <a:t>eForm</a:t>
            </a:r>
            <a:r>
              <a:rPr lang="en-US" sz="2400" dirty="0">
                <a:solidFill>
                  <a:srgbClr val="000000"/>
                </a:solidFill>
                <a:latin typeface="Arial" panose="020B0604020202020204" pitchFamily="34" charset="0"/>
                <a:ea typeface="Futura Std"/>
                <a:cs typeface="Arial" panose="020B0604020202020204" pitchFamily="34" charset="0"/>
                <a:sym typeface="Futura Std"/>
              </a:rPr>
              <a:t> to ISSS at the beginning of your employment and every 3 months.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Every day without a job reported to SEVIS counts as unemployment. Working less than 20 hours per week also counts toward unemployment.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On the 91st day of unemployment, you would be out of status and need to depart the U.S.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9A138132-76CA-44EE-A526-C9B889337634}"/>
              </a:ext>
            </a:extLst>
          </p:cNvPr>
          <p:cNvSpPr txBox="1"/>
          <p:nvPr/>
        </p:nvSpPr>
        <p:spPr>
          <a:xfrm>
            <a:off x="429052" y="572837"/>
            <a:ext cx="13632326"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EMPLOYMENT REQUIREMENTS</a:t>
            </a:r>
          </a:p>
        </p:txBody>
      </p:sp>
    </p:spTree>
    <p:extLst>
      <p:ext uri="{BB962C8B-B14F-4D97-AF65-F5344CB8AC3E}">
        <p14:creationId xmlns:p14="http://schemas.microsoft.com/office/powerpoint/2010/main" val="131730274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OPT is a benefit of F1 status, so the ISSS office will continue to maintain your SEVIS record throughout your OPT period.  </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must submit an OPT reporting </a:t>
            </a:r>
            <a:r>
              <a:rPr lang="en-US" sz="2400" dirty="0" err="1">
                <a:solidFill>
                  <a:srgbClr val="000000"/>
                </a:solidFill>
                <a:latin typeface="Arial" panose="020B0604020202020204" pitchFamily="34" charset="0"/>
                <a:ea typeface="Futura Std"/>
                <a:cs typeface="Arial" panose="020B0604020202020204" pitchFamily="34" charset="0"/>
                <a:sym typeface="Futura Std"/>
              </a:rPr>
              <a:t>eForm</a:t>
            </a:r>
            <a:r>
              <a:rPr lang="en-US" sz="2400" dirty="0">
                <a:solidFill>
                  <a:srgbClr val="000000"/>
                </a:solidFill>
                <a:latin typeface="Arial" panose="020B0604020202020204" pitchFamily="34" charset="0"/>
                <a:ea typeface="Futura Std"/>
                <a:cs typeface="Arial" panose="020B0604020202020204" pitchFamily="34" charset="0"/>
                <a:sym typeface="Futura Std"/>
              </a:rPr>
              <a:t> to ISSS within 10 days of any changes to the following information:</a:t>
            </a:r>
          </a:p>
          <a:p>
            <a:pPr lvl="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Employer (start OR stop working)</a:t>
            </a:r>
          </a:p>
          <a:p>
            <a:pPr lvl="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Mailing address or email address</a:t>
            </a:r>
          </a:p>
          <a:p>
            <a:pPr lvl="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Change of legal name</a:t>
            </a:r>
          </a:p>
          <a:p>
            <a:pPr lvl="0">
              <a:lnSpc>
                <a:spcPct val="100000"/>
              </a:lnSpc>
              <a:spcBef>
                <a:spcPts val="200"/>
              </a:spcBef>
              <a:spcAft>
                <a:spcPts val="200"/>
              </a:spcAft>
              <a:buSzPct val="50000"/>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a:t>
            </a: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Every day without a job reported to ISSS or SEVIS counts as unemployment!  Your SEVIS record could be auto-terminated if you reach 90 days without reporting employment.</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B061DACC-02DB-4540-811E-7A3CA004C43C}"/>
              </a:ext>
            </a:extLst>
          </p:cNvPr>
          <p:cNvSpPr txBox="1"/>
          <p:nvPr/>
        </p:nvSpPr>
        <p:spPr>
          <a:xfrm>
            <a:off x="429051" y="572837"/>
            <a:ext cx="1330113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REPORTING</a:t>
            </a: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 REQUIREMENTS </a:t>
            </a:r>
          </a:p>
        </p:txBody>
      </p:sp>
    </p:spTree>
    <p:extLst>
      <p:ext uri="{BB962C8B-B14F-4D97-AF65-F5344CB8AC3E}">
        <p14:creationId xmlns:p14="http://schemas.microsoft.com/office/powerpoint/2010/main" val="34758381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br>
              <a:rPr sz="2400" dirty="0">
                <a:solidFill>
                  <a:srgbClr val="FFFFFF"/>
                </a:solidFill>
                <a:latin typeface="Futura Std"/>
                <a:ea typeface="Futura Std"/>
                <a:cs typeface="Futura Std"/>
                <a:sym typeface="Futura Std"/>
              </a:rPr>
            </a:br>
            <a:endParaRPr sz="2400" dirty="0">
              <a:solidFill>
                <a:srgbClr val="FFFFFF"/>
              </a:solidFill>
              <a:latin typeface="Futura Std"/>
              <a:ea typeface="Futura Std"/>
              <a:cs typeface="Futura Std"/>
              <a:sym typeface="Futura Std"/>
            </a:endParaRPr>
          </a:p>
        </p:txBody>
      </p:sp>
      <p:sp>
        <p:nvSpPr>
          <p:cNvPr id="83" name="Shape 83"/>
          <p:cNvSpPr/>
          <p:nvPr/>
        </p:nvSpPr>
        <p:spPr>
          <a:xfrm>
            <a:off x="814595" y="386963"/>
            <a:ext cx="16964526" cy="121620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lgn="l">
              <a:defRPr sz="1800" b="0" cap="none">
                <a:solidFill>
                  <a:srgbClr val="000000"/>
                </a:solidFill>
              </a:defRPr>
            </a:pPr>
            <a:r>
              <a:rPr lang="en-US" sz="6600" cap="none" dirty="0">
                <a:solidFill>
                  <a:schemeClr val="tx2">
                    <a:lumMod val="10000"/>
                  </a:schemeClr>
                </a:solidFill>
                <a:latin typeface="Arial" panose="020B0604020202020204" pitchFamily="34" charset="0"/>
                <a:cs typeface="Arial" panose="020B0604020202020204" pitchFamily="34" charset="0"/>
              </a:rPr>
              <a:t>Curricular Practical Training (CPT):</a:t>
            </a:r>
            <a:endParaRPr sz="6600" cap="all" dirty="0">
              <a:solidFill>
                <a:schemeClr val="tx2">
                  <a:lumMod val="10000"/>
                </a:schemeClr>
              </a:solidFill>
              <a:latin typeface="Arial" panose="020B0604020202020204" pitchFamily="34" charset="0"/>
              <a:cs typeface="Arial" panose="020B0604020202020204" pitchFamily="34" charset="0"/>
            </a:endParaRPr>
          </a:p>
        </p:txBody>
      </p:sp>
      <p:sp>
        <p:nvSpPr>
          <p:cNvPr id="4" name="Rectangle 3"/>
          <p:cNvSpPr/>
          <p:nvPr/>
        </p:nvSpPr>
        <p:spPr>
          <a:xfrm>
            <a:off x="951016" y="2018854"/>
            <a:ext cx="6442789" cy="1066959"/>
          </a:xfrm>
          <a:prstGeom prst="rect">
            <a:avLst/>
          </a:prstGeom>
        </p:spPr>
        <p:txBody>
          <a:bodyPr wrap="none">
            <a:spAutoFit/>
          </a:bodyPr>
          <a:lstStyle/>
          <a:p>
            <a:r>
              <a:rPr lang="en-US" sz="3000" dirty="0">
                <a:solidFill>
                  <a:srgbClr val="000000"/>
                </a:solidFill>
              </a:rPr>
              <a:t>Regulation 8 C.F.R. § 214.2(f)(10)(i) </a:t>
            </a:r>
          </a:p>
        </p:txBody>
      </p:sp>
      <p:pic>
        <p:nvPicPr>
          <p:cNvPr id="2" name="Picture 1"/>
          <p:cNvPicPr>
            <a:picLocks noChangeAspect="1"/>
          </p:cNvPicPr>
          <p:nvPr/>
        </p:nvPicPr>
        <p:blipFill>
          <a:blip r:embed="rId3"/>
          <a:stretch>
            <a:fillRect/>
          </a:stretch>
        </p:blipFill>
        <p:spPr>
          <a:xfrm>
            <a:off x="814595" y="3101048"/>
            <a:ext cx="12009142" cy="5365253"/>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Secure a letter from each employer with the following information:	</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Company name and address </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Job title</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Supervisor contact information </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Description of the work and how it is related to your field of study</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Dates of employment and the number of hours per week</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This is especially important for volunteer work!</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BA46FD5F-4F7C-4F81-B2F5-590A6D972FA3}"/>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MAINTAINING RECORDS</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4863561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194591"/>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Travel outside of the U.S. while your OPT application is pending is not advised.  There is 	increased risk involved.</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Travel once your OPT has been approved is acceptable but you must: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Carry your EAD card</a:t>
            </a: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Have a valid F-1 visa (multiple entry and unexpired)</a:t>
            </a:r>
          </a:p>
          <a:p>
            <a:pPr marL="293076"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Have a valid passport (valid at least 6 months into the future)</a:t>
            </a: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Get an updated I-20 with a recent travel signature (less than 6 months old)</a:t>
            </a:r>
          </a:p>
          <a:p>
            <a:pPr marL="293076"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	Carry a letter of employment (recommended)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5" name="TextBox 4">
            <a:extLst>
              <a:ext uri="{FF2B5EF4-FFF2-40B4-BE49-F238E27FC236}">
                <a16:creationId xmlns:a16="http://schemas.microsoft.com/office/drawing/2014/main" id="{08BA9AD2-F38A-4A8C-AB01-C1E743922F57}"/>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INTERNATIONAL TRAVEL</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6713533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527498" y="3168368"/>
            <a:ext cx="13301135" cy="2315688"/>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000000"/>
              </a:solidFill>
              <a:latin typeface="Futura Std"/>
              <a:ea typeface="Futura Std"/>
              <a:cs typeface="Futura Std"/>
              <a:sym typeface="Futura Std"/>
            </a:endParaRPr>
          </a:p>
          <a:p>
            <a:pPr marL="342900" lvl="2"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2" indent="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30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3000" dirty="0">
              <a:solidFill>
                <a:srgbClr val="FFFFFF"/>
              </a:solidFill>
              <a:latin typeface="Futura Std"/>
              <a:ea typeface="Futura Std"/>
              <a:cs typeface="Futura Std"/>
              <a:sym typeface="Futura Std"/>
            </a:endParaRPr>
          </a:p>
        </p:txBody>
      </p:sp>
      <p:sp>
        <p:nvSpPr>
          <p:cNvPr id="4" name="Shape 82"/>
          <p:cNvSpPr/>
          <p:nvPr/>
        </p:nvSpPr>
        <p:spPr>
          <a:xfrm>
            <a:off x="748366" y="2446317"/>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If you maintain your F-1 status throughout your OPT period, complete your OPT, and do not exceed your unemployment time, you are entitled to a 60-day grace period starting the date your OPT ends. </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indent="-293076">
              <a:lnSpc>
                <a:spcPct val="100000"/>
              </a:lnSpc>
              <a:spcBef>
                <a:spcPts val="200"/>
              </a:spcBef>
              <a:spcAft>
                <a:spcPts val="200"/>
              </a:spcAft>
              <a:buSzPct val="50000"/>
              <a:buBlip>
                <a:blip r:embed="rId3"/>
              </a:buBlip>
              <a:defRPr sz="1800">
                <a:solidFill>
                  <a:srgbClr val="000000"/>
                </a:solidFill>
              </a:defRPr>
            </a:pPr>
            <a:r>
              <a:rPr lang="en-US" sz="2400" u="sng" dirty="0">
                <a:solidFill>
                  <a:srgbClr val="000000"/>
                </a:solidFill>
                <a:latin typeface="Arial" panose="020B0604020202020204" pitchFamily="34" charset="0"/>
                <a:ea typeface="Futura Std"/>
                <a:cs typeface="Arial" panose="020B0604020202020204" pitchFamily="34" charset="0"/>
                <a:sym typeface="Futura Std"/>
              </a:rPr>
              <a:t>During the grace period working is not permitted</a:t>
            </a:r>
            <a:r>
              <a:rPr lang="en-US" sz="2400" dirty="0">
                <a:solidFill>
                  <a:srgbClr val="000000"/>
                </a:solidFill>
                <a:latin typeface="Arial" panose="020B0604020202020204" pitchFamily="34" charset="0"/>
                <a:ea typeface="Futura Std"/>
                <a:cs typeface="Arial" panose="020B0604020202020204" pitchFamily="34" charset="0"/>
                <a:sym typeface="Futura Std"/>
              </a:rPr>
              <a:t>, but you may remain in the USA, request a new I-20 to begin a new academic program (within 5 months), transfer to a new school, apply for a change of status, or travel in the U.S. before your departure. </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If you decide to stop OPT or accumulate more than 90 days of unemployment, you are not eligible for a grace period. </a:t>
            </a:r>
          </a:p>
        </p:txBody>
      </p:sp>
      <p:sp>
        <p:nvSpPr>
          <p:cNvPr id="5" name="TextBox 4">
            <a:extLst>
              <a:ext uri="{FF2B5EF4-FFF2-40B4-BE49-F238E27FC236}">
                <a16:creationId xmlns:a16="http://schemas.microsoft.com/office/drawing/2014/main" id="{C82840FF-C196-4A66-863E-6F03372B3622}"/>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GRACE PERIOD AFTER</a:t>
            </a: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 OPT</a:t>
            </a:r>
          </a:p>
        </p:txBody>
      </p:sp>
    </p:spTree>
    <p:extLst>
      <p:ext uri="{BB962C8B-B14F-4D97-AF65-F5344CB8AC3E}">
        <p14:creationId xmlns:p14="http://schemas.microsoft.com/office/powerpoint/2010/main" val="130879369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5">
            <a:extLst>
              <a:ext uri="{FF2B5EF4-FFF2-40B4-BE49-F238E27FC236}">
                <a16:creationId xmlns:a16="http://schemas.microsoft.com/office/drawing/2014/main" id="{D0A1ACAE-49B7-4CB8-A2BC-CA8CADF82CD0}"/>
              </a:ext>
            </a:extLst>
          </p:cNvPr>
          <p:cNvSpPr/>
          <p:nvPr/>
        </p:nvSpPr>
        <p:spPr>
          <a:xfrm>
            <a:off x="1066771" y="318614"/>
            <a:ext cx="10381042" cy="574765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latin typeface="Futura Std"/>
                <a:ea typeface="Futura Std"/>
                <a:cs typeface="Futura Std"/>
                <a:sym typeface="Futura Std"/>
              </a:defRPr>
            </a:lvl1pPr>
          </a:lstStyle>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OPT</a:t>
            </a:r>
          </a:p>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STEM</a:t>
            </a:r>
          </a:p>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EXTENSION</a:t>
            </a:r>
          </a:p>
        </p:txBody>
      </p:sp>
      <p:sp>
        <p:nvSpPr>
          <p:cNvPr id="5" name="TextBox 4">
            <a:extLst>
              <a:ext uri="{FF2B5EF4-FFF2-40B4-BE49-F238E27FC236}">
                <a16:creationId xmlns:a16="http://schemas.microsoft.com/office/drawing/2014/main" id="{CA57A472-1181-4D5C-91C9-74295D37140F}"/>
              </a:ext>
            </a:extLst>
          </p:cNvPr>
          <p:cNvSpPr txBox="1"/>
          <p:nvPr/>
        </p:nvSpPr>
        <p:spPr>
          <a:xfrm>
            <a:off x="581890" y="7390102"/>
            <a:ext cx="1022465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l" rtl="0" latinLnBrk="1" hangingPunct="0"/>
            <a:r>
              <a:rPr lang="en-US" sz="1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https://international.colostate.edu/isss/resources/employment/student-employment-resources/</a:t>
            </a:r>
            <a:endPar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57999639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748366" y="2446317"/>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F-1 students who completed a program of study in an eligible STEM (Science, Technology, Engineering, and Math) field may apply for a 24-month extension of post-completion OPT.</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list of eligible majors can be found here: </a:t>
            </a:r>
            <a:r>
              <a:rPr lang="en-US" sz="2400" dirty="0">
                <a:solidFill>
                  <a:srgbClr val="000000"/>
                </a:solidFill>
                <a:latin typeface="Arial" panose="020B0604020202020204" pitchFamily="34" charset="0"/>
                <a:ea typeface="Futura Std"/>
                <a:cs typeface="Arial" panose="020B0604020202020204" pitchFamily="34" charset="0"/>
                <a:sym typeface="Futura Std"/>
                <a:hlinkClick r:id="rId4"/>
              </a:rPr>
              <a:t>https://www.ice.gov/doclib/sevis/pdf/stemList2022.pdf</a:t>
            </a:r>
            <a:r>
              <a:rPr lang="en-US" sz="2400" dirty="0">
                <a:solidFill>
                  <a:srgbClr val="000000"/>
                </a:solidFill>
                <a:latin typeface="Arial" panose="020B0604020202020204" pitchFamily="34" charset="0"/>
                <a:ea typeface="Futura Std"/>
                <a:cs typeface="Arial" panose="020B0604020202020204" pitchFamily="34" charset="0"/>
                <a:sym typeface="Futura Std"/>
              </a:rPr>
              <a:t> .  </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The 24-month extension requires a separate application and fee to USCIS.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During the 24-month extension period, students and their employers must fulfill additional reporting obligations that were not required during the initial 12-month period of OPT.</a:t>
            </a:r>
          </a:p>
        </p:txBody>
      </p:sp>
      <p:sp>
        <p:nvSpPr>
          <p:cNvPr id="6" name="TextBox 5">
            <a:extLst>
              <a:ext uri="{FF2B5EF4-FFF2-40B4-BE49-F238E27FC236}">
                <a16:creationId xmlns:a16="http://schemas.microsoft.com/office/drawing/2014/main" id="{280697C5-BC19-4075-9994-C4F053BF741A}"/>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WHAT IS THE STEM OPT EXTENSION?</a:t>
            </a:r>
          </a:p>
        </p:txBody>
      </p:sp>
    </p:spTree>
    <p:extLst>
      <p:ext uri="{BB962C8B-B14F-4D97-AF65-F5344CB8AC3E}">
        <p14:creationId xmlns:p14="http://schemas.microsoft.com/office/powerpoint/2010/main" val="20910619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748366" y="2446317"/>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are currently participating in approved post-completion OPT and have maintained your F-1 immigration status throughout your post-completion OPT period</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have earned a degree in a program of study that is included on the STEM list</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have not already been approved for 2 previous STEM OPT extensions.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have a paid employer that is enrolled in E-Verify.</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6" name="TextBox 5">
            <a:extLst>
              <a:ext uri="{FF2B5EF4-FFF2-40B4-BE49-F238E27FC236}">
                <a16:creationId xmlns:a16="http://schemas.microsoft.com/office/drawing/2014/main" id="{56C6B32F-0C95-4DB4-BEB6-C1CB14DE8A9C}"/>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STEM OPT</a:t>
            </a: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 EXTENSION ELIGIBILITY	</a:t>
            </a:r>
          </a:p>
        </p:txBody>
      </p:sp>
    </p:spTree>
    <p:extLst>
      <p:ext uri="{BB962C8B-B14F-4D97-AF65-F5344CB8AC3E}">
        <p14:creationId xmlns:p14="http://schemas.microsoft.com/office/powerpoint/2010/main" val="98727407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569051" y="1772063"/>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Your STEM OPT employer must be enrolled and in good standing with USCIS's E-Verify 	employment eligibility verification program</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Your STEM OPT employer must provide you with formal training and learning objectives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Your employer must work with you to complete and certify Section 3 of the Form I-983 before     	you apply for the STEM OPT extension AND again during your STEM extension if there are 	any material changes to your training/learning plan</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Your employer must review and sign your 12-month self-evaluation and your final evaluation 	before you submit them to ISSS</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If you lose your job, your employer must report the loss of employment to ISSS within 5 days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6" name="TextBox 5">
            <a:extLst>
              <a:ext uri="{FF2B5EF4-FFF2-40B4-BE49-F238E27FC236}">
                <a16:creationId xmlns:a16="http://schemas.microsoft.com/office/drawing/2014/main" id="{062435B7-9560-42B2-9842-7A89BE38F97F}"/>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STEM OPT</a:t>
            </a: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 EXTENSION EMPLOYER	</a:t>
            </a:r>
          </a:p>
        </p:txBody>
      </p:sp>
    </p:spTree>
    <p:extLst>
      <p:ext uri="{BB962C8B-B14F-4D97-AF65-F5344CB8AC3E}">
        <p14:creationId xmlns:p14="http://schemas.microsoft.com/office/powerpoint/2010/main" val="173055806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748366" y="2446317"/>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can apply for the STEM extension </a:t>
            </a:r>
            <a:r>
              <a:rPr lang="en-US" sz="2400" u="sng" dirty="0">
                <a:solidFill>
                  <a:srgbClr val="000000"/>
                </a:solidFill>
                <a:latin typeface="Arial" panose="020B0604020202020204" pitchFamily="34" charset="0"/>
                <a:ea typeface="Futura Std"/>
                <a:cs typeface="Arial" panose="020B0604020202020204" pitchFamily="34" charset="0"/>
                <a:sym typeface="Futura Std"/>
              </a:rPr>
              <a:t>as early as 90 days before </a:t>
            </a:r>
            <a:r>
              <a:rPr lang="en-US" sz="2400" dirty="0">
                <a:solidFill>
                  <a:srgbClr val="000000"/>
                </a:solidFill>
                <a:latin typeface="Arial" panose="020B0604020202020204" pitchFamily="34" charset="0"/>
                <a:ea typeface="Futura Std"/>
                <a:cs typeface="Arial" panose="020B0604020202020204" pitchFamily="34" charset="0"/>
                <a:sym typeface="Futura Std"/>
              </a:rPr>
              <a:t>the expiration date of your post completion OPT</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Your application for the STEM extension must be received by USCIS </a:t>
            </a:r>
            <a:r>
              <a:rPr lang="en-US" sz="2400" u="sng" dirty="0">
                <a:solidFill>
                  <a:srgbClr val="000000"/>
                </a:solidFill>
                <a:latin typeface="Arial" panose="020B0604020202020204" pitchFamily="34" charset="0"/>
                <a:ea typeface="Futura Std"/>
                <a:cs typeface="Arial" panose="020B0604020202020204" pitchFamily="34" charset="0"/>
                <a:sym typeface="Futura Std"/>
              </a:rPr>
              <a:t>prior to the expiration date</a:t>
            </a:r>
            <a:r>
              <a:rPr lang="en-US" sz="2400" dirty="0">
                <a:solidFill>
                  <a:srgbClr val="000000"/>
                </a:solidFill>
                <a:latin typeface="Arial" panose="020B0604020202020204" pitchFamily="34" charset="0"/>
                <a:ea typeface="Futura Std"/>
                <a:cs typeface="Arial" panose="020B0604020202020204" pitchFamily="34" charset="0"/>
                <a:sym typeface="Futura Std"/>
              </a:rPr>
              <a:t> of your post-completion OPT</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As long as your 24-month STEM extension application is received by USCIS prior to the expiration date of your post-completion OPT, you can continue working for up to 180 days while your STEM extension application is pending</a:t>
            </a:r>
          </a:p>
        </p:txBody>
      </p:sp>
      <p:sp>
        <p:nvSpPr>
          <p:cNvPr id="6" name="TextBox 5">
            <a:extLst>
              <a:ext uri="{FF2B5EF4-FFF2-40B4-BE49-F238E27FC236}">
                <a16:creationId xmlns:a16="http://schemas.microsoft.com/office/drawing/2014/main" id="{51BF02A6-D14B-42B0-8BA5-7550340438BD}"/>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OPT STEM EXTENSION TIMING	</a:t>
            </a:r>
          </a:p>
        </p:txBody>
      </p:sp>
    </p:spTree>
    <p:extLst>
      <p:ext uri="{BB962C8B-B14F-4D97-AF65-F5344CB8AC3E}">
        <p14:creationId xmlns:p14="http://schemas.microsoft.com/office/powerpoint/2010/main" val="57433844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676015" y="1847228"/>
            <a:ext cx="13301135" cy="588466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r>
              <a:rPr lang="en-US" sz="4000" dirty="0">
                <a:solidFill>
                  <a:srgbClr val="000000"/>
                </a:solidFill>
                <a:latin typeface="Arial" panose="020B0604020202020204" pitchFamily="34" charset="0"/>
                <a:ea typeface="Futura Std"/>
                <a:cs typeface="Arial" panose="020B0604020202020204" pitchFamily="34" charset="0"/>
                <a:sym typeface="Futura Std"/>
              </a:rPr>
              <a:t>STEP 1: Complete Form I-983</a:t>
            </a:r>
          </a:p>
          <a:p>
            <a:pPr marL="342900" indent="-342900" algn="l">
              <a:lnSpc>
                <a:spcPct val="10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Complete The I-983 Training Plan with your employer. Depending on the size of your company, you may need separate input from the HR department and/or your supervisor.</a:t>
            </a:r>
          </a:p>
          <a:p>
            <a:pPr algn="l">
              <a:lnSpc>
                <a:spcPct val="100000"/>
              </a:lnSpc>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The Training Plan for STEM OPT Students outlines the mentoring, training, and evaluation plan you will follow during your practical training period.</a:t>
            </a:r>
          </a:p>
          <a:p>
            <a:pPr algn="l">
              <a:lnSpc>
                <a:spcPct val="100000"/>
              </a:lnSpc>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ISSS must review your Form I-983 to ensure that is it complete before we can recommend you for the STEM OPT Extension.</a:t>
            </a:r>
          </a:p>
          <a:p>
            <a:pPr algn="l">
              <a:lnSpc>
                <a:spcPct val="100000"/>
              </a:lnSpc>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lgn="l">
              <a:lnSpc>
                <a:spcPct val="100000"/>
              </a:lnSpc>
            </a:pPr>
            <a:r>
              <a:rPr lang="en-US" sz="4000" dirty="0">
                <a:solidFill>
                  <a:srgbClr val="000000"/>
                </a:solidFill>
                <a:latin typeface="Arial" panose="020B0604020202020204" pitchFamily="34" charset="0"/>
                <a:ea typeface="Futura Std"/>
                <a:cs typeface="Arial" panose="020B0604020202020204" pitchFamily="34" charset="0"/>
                <a:sym typeface="Futura Std"/>
              </a:rPr>
              <a:t>STEP 2: STEM OPT I-20 Request</a:t>
            </a:r>
          </a:p>
          <a:p>
            <a:pPr marL="342900" indent="-342900" algn="l">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Complete the ”</a:t>
            </a:r>
            <a:r>
              <a:rPr lang="en-US" sz="2400" u="sng" dirty="0">
                <a:solidFill>
                  <a:srgbClr val="000000"/>
                </a:solidFill>
                <a:latin typeface="Arial" panose="020B0604020202020204" pitchFamily="34" charset="0"/>
                <a:cs typeface="Arial" panose="020B0604020202020204" pitchFamily="34" charset="0"/>
                <a:hlinkClick r:id="rId3"/>
              </a:rPr>
              <a:t>STEM OPT Extension E-form</a:t>
            </a:r>
            <a:r>
              <a:rPr lang="en-US" sz="2400" dirty="0">
                <a:solidFill>
                  <a:srgbClr val="000000"/>
                </a:solidFill>
                <a:latin typeface="Arial" panose="020B0604020202020204" pitchFamily="34" charset="0"/>
                <a:cs typeface="Arial" panose="020B0604020202020204" pitchFamily="34" charset="0"/>
              </a:rPr>
              <a:t>” found on the CSU ISSS website to obtain a new I-20 with the STEM OPT recommendation on page 2.</a:t>
            </a:r>
            <a:endParaRPr lang="en-US" sz="2400" dirty="0">
              <a:solidFill>
                <a:srgbClr val="000000"/>
              </a:solidFill>
              <a:latin typeface="Arial" panose="020B0604020202020204" pitchFamily="34" charset="0"/>
              <a:cs typeface="Arial" panose="020B0604020202020204" pitchFamily="34" charset="0"/>
              <a:sym typeface="Futura Std"/>
            </a:endParaRPr>
          </a:p>
          <a:p>
            <a:pPr algn="l">
              <a:lnSpc>
                <a:spcPct val="100000"/>
              </a:lnSpc>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6" name="TextBox 5">
            <a:extLst>
              <a:ext uri="{FF2B5EF4-FFF2-40B4-BE49-F238E27FC236}">
                <a16:creationId xmlns:a16="http://schemas.microsoft.com/office/drawing/2014/main" id="{2C26F850-BA10-4AEE-852B-60A18450EE2A}"/>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HOW TO APPLY FOR STEM OPT:</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92843251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676015" y="1629668"/>
            <a:ext cx="14227517" cy="588466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r>
              <a:rPr lang="en-US" sz="4000" dirty="0">
                <a:solidFill>
                  <a:srgbClr val="000000"/>
                </a:solidFill>
                <a:latin typeface="Arial" panose="020B0604020202020204" pitchFamily="34" charset="0"/>
                <a:ea typeface="Futura Std"/>
                <a:cs typeface="Arial" panose="020B0604020202020204" pitchFamily="34" charset="0"/>
                <a:sym typeface="Futura Std"/>
              </a:rPr>
              <a:t>STEP 3: Submit your I-765 to USCIS</a:t>
            </a:r>
          </a:p>
          <a:p>
            <a:pPr algn="l">
              <a:lnSpc>
                <a:spcPct val="100000"/>
              </a:lnSpc>
            </a:pPr>
            <a:r>
              <a:rPr lang="en-US" sz="2400" dirty="0">
                <a:solidFill>
                  <a:srgbClr val="2D3B45"/>
                </a:solidFill>
                <a:latin typeface="Arial" panose="020B0604020202020204" pitchFamily="34" charset="0"/>
                <a:cs typeface="Arial" panose="020B0604020202020204" pitchFamily="34" charset="0"/>
              </a:rPr>
              <a:t>B</a:t>
            </a:r>
            <a:r>
              <a:rPr lang="en-US" sz="2400" i="0" dirty="0">
                <a:solidFill>
                  <a:srgbClr val="2D3B45"/>
                </a:solidFill>
                <a:effectLst/>
                <a:latin typeface="Arial" panose="020B0604020202020204" pitchFamily="34" charset="0"/>
                <a:cs typeface="Arial" panose="020B0604020202020204" pitchFamily="34" charset="0"/>
              </a:rPr>
              <a:t>egin the STEM OPT application (I-765) on the USCIS.gov portal. ISSS strongly recommends you to "File Online." You will need:</a:t>
            </a:r>
          </a:p>
          <a:p>
            <a:pPr marL="342900" indent="-342900" algn="l">
              <a:lnSpc>
                <a:spcPct val="100000"/>
              </a:lnSpc>
              <a:buFont typeface="Arial" panose="020B0604020202020204" pitchFamily="34" charset="0"/>
              <a:buChar char="•"/>
            </a:pPr>
            <a:r>
              <a:rPr lang="en-US" sz="2400" b="0" i="0" dirty="0">
                <a:solidFill>
                  <a:srgbClr val="2D3B45"/>
                </a:solidFill>
                <a:effectLst/>
                <a:latin typeface="Arial" panose="020B0604020202020204" pitchFamily="34" charset="0"/>
                <a:cs typeface="Arial" panose="020B0604020202020204" pitchFamily="34" charset="0"/>
              </a:rPr>
              <a:t>I-20 with STEM OPT Recommendation from ISSS (Print, sign </a:t>
            </a:r>
            <a:r>
              <a:rPr lang="en-US" sz="2400" dirty="0">
                <a:solidFill>
                  <a:srgbClr val="2D3B45"/>
                </a:solidFill>
                <a:latin typeface="Arial" panose="020B0604020202020204" pitchFamily="34" charset="0"/>
                <a:cs typeface="Arial" panose="020B0604020202020204" pitchFamily="34" charset="0"/>
              </a:rPr>
              <a:t>&amp;</a:t>
            </a:r>
            <a:r>
              <a:rPr lang="en-US" sz="2400" b="0" i="0" dirty="0">
                <a:solidFill>
                  <a:srgbClr val="2D3B45"/>
                </a:solidFill>
                <a:effectLst/>
                <a:latin typeface="Arial" panose="020B0604020202020204" pitchFamily="34" charset="0"/>
                <a:cs typeface="Arial" panose="020B0604020202020204" pitchFamily="34" charset="0"/>
              </a:rPr>
              <a:t> date, and scan the I-20)</a:t>
            </a:r>
          </a:p>
          <a:p>
            <a:pPr marL="342900" indent="-342900" algn="l">
              <a:lnSpc>
                <a:spcPct val="100000"/>
              </a:lnSpc>
              <a:buFont typeface="Arial" panose="020B0604020202020204" pitchFamily="34" charset="0"/>
              <a:buChar char="•"/>
            </a:pPr>
            <a:r>
              <a:rPr lang="en-US" sz="2400" b="0" i="0" dirty="0">
                <a:solidFill>
                  <a:srgbClr val="2D3B45"/>
                </a:solidFill>
                <a:effectLst/>
                <a:latin typeface="Arial" panose="020B0604020202020204" pitchFamily="34" charset="0"/>
                <a:cs typeface="Arial" panose="020B0604020202020204" pitchFamily="34" charset="0"/>
              </a:rPr>
              <a:t>Passport</a:t>
            </a:r>
            <a:r>
              <a:rPr lang="en-US" sz="2400" dirty="0">
                <a:solidFill>
                  <a:srgbClr val="2D3B45"/>
                </a:solidFill>
                <a:latin typeface="Arial" panose="020B0604020202020204" pitchFamily="34" charset="0"/>
                <a:cs typeface="Arial" panose="020B0604020202020204" pitchFamily="34" charset="0"/>
              </a:rPr>
              <a:t> </a:t>
            </a:r>
            <a:r>
              <a:rPr lang="en-US" sz="2400" b="0" i="0" dirty="0">
                <a:solidFill>
                  <a:srgbClr val="2D3B45"/>
                </a:solidFill>
                <a:effectLst/>
                <a:latin typeface="Arial" panose="020B0604020202020204" pitchFamily="34" charset="0"/>
                <a:cs typeface="Arial" panose="020B0604020202020204" pitchFamily="34" charset="0"/>
              </a:rPr>
              <a:t>and I-94 photocopies ready to upload</a:t>
            </a:r>
          </a:p>
          <a:p>
            <a:pPr marL="342900" indent="-342900" algn="l">
              <a:lnSpc>
                <a:spcPct val="100000"/>
              </a:lnSpc>
              <a:buFont typeface="Arial" panose="020B0604020202020204" pitchFamily="34" charset="0"/>
              <a:buChar char="•"/>
            </a:pPr>
            <a:r>
              <a:rPr lang="en-US" sz="2400" b="0" i="0" dirty="0">
                <a:solidFill>
                  <a:srgbClr val="2D3B45"/>
                </a:solidFill>
                <a:effectLst/>
                <a:latin typeface="Arial" panose="020B0604020202020204" pitchFamily="34" charset="0"/>
                <a:cs typeface="Arial" panose="020B0604020202020204" pitchFamily="34" charset="0"/>
              </a:rPr>
              <a:t>Two new passport sized photos (taken within the past 30 days)</a:t>
            </a:r>
          </a:p>
          <a:p>
            <a:pPr marL="342900" indent="-342900" algn="l">
              <a:lnSpc>
                <a:spcPct val="100000"/>
              </a:lnSpc>
              <a:buFont typeface="Arial" panose="020B0604020202020204" pitchFamily="34" charset="0"/>
              <a:buChar char="•"/>
            </a:pPr>
            <a:r>
              <a:rPr lang="en-US" sz="2400" b="0" i="0" dirty="0">
                <a:solidFill>
                  <a:srgbClr val="2D3B45"/>
                </a:solidFill>
                <a:effectLst/>
                <a:latin typeface="Arial" panose="020B0604020202020204" pitchFamily="34" charset="0"/>
                <a:cs typeface="Arial" panose="020B0604020202020204" pitchFamily="34" charset="0"/>
              </a:rPr>
              <a:t>$410 available by debit or credit card for electronic payment</a:t>
            </a:r>
          </a:p>
          <a:p>
            <a:pPr marL="342900" indent="-342900" algn="l">
              <a:lnSpc>
                <a:spcPct val="100000"/>
              </a:lnSpc>
              <a:buFont typeface="Arial" panose="020B0604020202020204" pitchFamily="34" charset="0"/>
              <a:buChar char="•"/>
            </a:pPr>
            <a:r>
              <a:rPr lang="en-US" sz="2400" b="0" i="0" dirty="0">
                <a:solidFill>
                  <a:srgbClr val="2D3B45"/>
                </a:solidFill>
                <a:effectLst/>
                <a:highlight>
                  <a:srgbClr val="FFFF00"/>
                </a:highlight>
                <a:latin typeface="Arial" panose="020B0604020202020204" pitchFamily="34" charset="0"/>
                <a:cs typeface="Arial" panose="020B0604020202020204" pitchFamily="34" charset="0"/>
              </a:rPr>
              <a:t>Copies of any previously issued EAD cards</a:t>
            </a:r>
          </a:p>
          <a:p>
            <a:pPr marL="342900" indent="-342900" algn="l">
              <a:lnSpc>
                <a:spcPct val="100000"/>
              </a:lnSpc>
              <a:buFont typeface="Arial" panose="020B0604020202020204" pitchFamily="34" charset="0"/>
              <a:buChar char="•"/>
            </a:pPr>
            <a:r>
              <a:rPr lang="en-US" sz="2400" b="0" i="0" dirty="0">
                <a:solidFill>
                  <a:srgbClr val="2D3B45"/>
                </a:solidFill>
                <a:effectLst/>
                <a:highlight>
                  <a:srgbClr val="FFFF00"/>
                </a:highlight>
                <a:latin typeface="Arial" panose="020B0604020202020204" pitchFamily="34" charset="0"/>
                <a:cs typeface="Arial" panose="020B0604020202020204" pitchFamily="34" charset="0"/>
              </a:rPr>
              <a:t>Copy of your qualifying diploma</a:t>
            </a:r>
          </a:p>
          <a:p>
            <a:pPr algn="l">
              <a:lnSpc>
                <a:spcPct val="100000"/>
              </a:lnSpc>
            </a:pPr>
            <a:endParaRPr lang="en-US" sz="2400" b="1" i="0" dirty="0">
              <a:solidFill>
                <a:srgbClr val="2D3B45"/>
              </a:solidFill>
              <a:effectLst/>
              <a:latin typeface="Arial" panose="020B0604020202020204" pitchFamily="34" charset="0"/>
              <a:cs typeface="Arial" panose="020B0604020202020204" pitchFamily="34" charset="0"/>
            </a:endParaRPr>
          </a:p>
          <a:p>
            <a:pPr algn="l">
              <a:lnSpc>
                <a:spcPct val="100000"/>
              </a:lnSpc>
            </a:pPr>
            <a:r>
              <a:rPr lang="en-US" sz="4000" dirty="0">
                <a:solidFill>
                  <a:srgbClr val="000000"/>
                </a:solidFill>
                <a:latin typeface="Arial" panose="020B0604020202020204" pitchFamily="34" charset="0"/>
                <a:cs typeface="Arial" panose="020B0604020202020204" pitchFamily="34" charset="0"/>
              </a:rPr>
              <a:t>Pay attention to the dates:</a:t>
            </a:r>
          </a:p>
          <a:p>
            <a:pPr algn="l">
              <a:lnSpc>
                <a:spcPct val="100000"/>
              </a:lnSpc>
            </a:pPr>
            <a:r>
              <a:rPr lang="en-US" sz="2400" b="0" i="0" dirty="0">
                <a:solidFill>
                  <a:srgbClr val="2D3B45"/>
                </a:solidFill>
                <a:effectLst/>
                <a:latin typeface="Arial" panose="020B0604020202020204" pitchFamily="34" charset="0"/>
                <a:cs typeface="Arial" panose="020B0604020202020204" pitchFamily="34" charset="0"/>
              </a:rPr>
              <a:t>Your STEM OPT application must be received by </a:t>
            </a:r>
            <a:r>
              <a:rPr lang="en-US" sz="2400" dirty="0">
                <a:solidFill>
                  <a:srgbClr val="2D3B45"/>
                </a:solidFill>
                <a:latin typeface="Arial" panose="020B0604020202020204" pitchFamily="34" charset="0"/>
                <a:cs typeface="Arial" panose="020B0604020202020204" pitchFamily="34" charset="0"/>
              </a:rPr>
              <a:t>USCIS </a:t>
            </a:r>
            <a:r>
              <a:rPr lang="en-US" sz="2400" u="sng" dirty="0">
                <a:solidFill>
                  <a:srgbClr val="2D3B45"/>
                </a:solidFill>
                <a:latin typeface="Arial" panose="020B0604020202020204" pitchFamily="34" charset="0"/>
                <a:cs typeface="Arial" panose="020B0604020202020204" pitchFamily="34" charset="0"/>
              </a:rPr>
              <a:t>no later than 30 days after </a:t>
            </a:r>
            <a:r>
              <a:rPr lang="en-US" sz="2400" dirty="0">
                <a:solidFill>
                  <a:srgbClr val="2D3B45"/>
                </a:solidFill>
                <a:latin typeface="Arial" panose="020B0604020202020204" pitchFamily="34" charset="0"/>
                <a:cs typeface="Arial" panose="020B0604020202020204" pitchFamily="34" charset="0"/>
              </a:rPr>
              <a:t>your new I-20 was created. ISSS can re-issue the STEM OPT I-20 if necessary. Also, your STEM OPT application must be received by USCIS </a:t>
            </a:r>
            <a:r>
              <a:rPr lang="en-US" sz="2400" u="sng" dirty="0">
                <a:solidFill>
                  <a:srgbClr val="2D3B45"/>
                </a:solidFill>
                <a:latin typeface="Arial" panose="020B0604020202020204" pitchFamily="34" charset="0"/>
                <a:cs typeface="Arial" panose="020B0604020202020204" pitchFamily="34" charset="0"/>
              </a:rPr>
              <a:t>no later than your OPT Expiration date </a:t>
            </a:r>
            <a:r>
              <a:rPr lang="en-US" sz="2400" dirty="0">
                <a:solidFill>
                  <a:srgbClr val="2D3B45"/>
                </a:solidFill>
                <a:latin typeface="Arial" panose="020B0604020202020204" pitchFamily="34" charset="0"/>
                <a:cs typeface="Arial" panose="020B0604020202020204" pitchFamily="34" charset="0"/>
              </a:rPr>
              <a:t>found </a:t>
            </a:r>
            <a:r>
              <a:rPr lang="en-US" sz="2400" b="0" i="0" dirty="0">
                <a:solidFill>
                  <a:srgbClr val="2D3B45"/>
                </a:solidFill>
                <a:effectLst/>
                <a:latin typeface="Arial" panose="020B0604020202020204" pitchFamily="34" charset="0"/>
                <a:cs typeface="Arial" panose="020B0604020202020204" pitchFamily="34" charset="0"/>
              </a:rPr>
              <a:t>on your EAD card.</a:t>
            </a:r>
          </a:p>
          <a:p>
            <a:pPr algn="l">
              <a:lnSpc>
                <a:spcPct val="100000"/>
              </a:lnSpc>
            </a:pPr>
            <a:endParaRPr lang="en-US" sz="2400" b="0" i="0" dirty="0">
              <a:solidFill>
                <a:srgbClr val="000000"/>
              </a:solidFill>
              <a:effectLst/>
              <a:latin typeface="Arial" panose="020B0604020202020204" pitchFamily="34" charset="0"/>
              <a:cs typeface="Arial" panose="020B0604020202020204" pitchFamily="34" charset="0"/>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p:txBody>
      </p:sp>
      <p:sp>
        <p:nvSpPr>
          <p:cNvPr id="6" name="TextBox 5">
            <a:extLst>
              <a:ext uri="{FF2B5EF4-FFF2-40B4-BE49-F238E27FC236}">
                <a16:creationId xmlns:a16="http://schemas.microsoft.com/office/drawing/2014/main" id="{2C26F850-BA10-4AEE-852B-60A18450EE2A}"/>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HOW TO APPLY FOR STEM OPT:</a:t>
            </a:r>
            <a:endPar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9949018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654242" y="1828488"/>
            <a:ext cx="13747558" cy="6942533"/>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CPT is required or optional employment that is an INTEGRAL part of an established curriculum as listed in the immigration regulations. It must have a strong and measureable connection to the student’s academic program.</a:t>
            </a: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Must be approved by ISSS after they review your request to determine if it is part of the curriculum or just employment in your field.</a:t>
            </a: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Employment which is just in your field of study does not qualify for CPT!  It must be an established part of your academic curriculum.</a:t>
            </a: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CPT can only be done before completion of your degree program.</a:t>
            </a: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Graduate students who miss the graduate school’s graduation deadline are considered to have completed their program and are no longer eligible for CPT the following semester (even though you are required by the graduate school to register for Continuous Registration).</a:t>
            </a:r>
          </a:p>
        </p:txBody>
      </p:sp>
      <p:sp>
        <p:nvSpPr>
          <p:cNvPr id="83" name="Shape 83"/>
          <p:cNvSpPr/>
          <p:nvPr/>
        </p:nvSpPr>
        <p:spPr>
          <a:xfrm>
            <a:off x="654242" y="495951"/>
            <a:ext cx="5728813" cy="89065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What is CPT?</a:t>
            </a:r>
            <a:endParaRPr sz="6000" b="1" cap="all"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85512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676015" y="1906698"/>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r>
              <a:rPr lang="en-US" sz="4000" dirty="0">
                <a:solidFill>
                  <a:srgbClr val="000000"/>
                </a:solidFill>
                <a:latin typeface="Arial" panose="020B0604020202020204" pitchFamily="34" charset="0"/>
                <a:ea typeface="Futura Std"/>
                <a:cs typeface="Arial" panose="020B0604020202020204" pitchFamily="34" charset="0"/>
                <a:sym typeface="Futura Std"/>
              </a:rPr>
              <a:t>To maintain your STEM OPT F-1 status: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must have paid employment for at least 20 hours per week during the STEM extension. You can have multiple </a:t>
            </a:r>
            <a:r>
              <a:rPr lang="en-US" sz="2400" dirty="0">
                <a:solidFill>
                  <a:srgbClr val="000000"/>
                </a:solidFill>
                <a:latin typeface="Arial" panose="020B0604020202020204" pitchFamily="34" charset="0"/>
                <a:cs typeface="Arial" panose="020B0604020202020204" pitchFamily="34" charset="0"/>
                <a:sym typeface="Futura Std"/>
              </a:rPr>
              <a:t>employers, but each must be 20+ hours per week and have a bona-fide employer-employee relationship.</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cs typeface="Arial" panose="020B0604020202020204" pitchFamily="34" charset="0"/>
                <a:sym typeface="Futura Std"/>
              </a:rPr>
              <a:t>You cannot be unemployed for longer than 150 days during your total period of OPT (this includes up to 90 days from your regular post-completion OPT plus an additional 60 days during the STEM extension).</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Arial" panose="020B0604020202020204" pitchFamily="34" charset="0"/>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cs typeface="Arial" panose="020B0604020202020204" pitchFamily="34" charset="0"/>
                <a:sym typeface="Futura Std"/>
              </a:rPr>
              <a:t>You must continue the OPT Reporting </a:t>
            </a:r>
            <a:r>
              <a:rPr lang="en-US" sz="2400" dirty="0">
                <a:solidFill>
                  <a:srgbClr val="000000"/>
                </a:solidFill>
                <a:latin typeface="Arial" panose="020B0604020202020204" pitchFamily="34" charset="0"/>
                <a:ea typeface="Futura Std"/>
                <a:cs typeface="Arial" panose="020B0604020202020204" pitchFamily="34" charset="0"/>
                <a:sym typeface="Futura Std"/>
              </a:rPr>
              <a:t>submission throughout your STEM OPT period</a:t>
            </a:r>
          </a:p>
        </p:txBody>
      </p:sp>
      <p:sp>
        <p:nvSpPr>
          <p:cNvPr id="6" name="TextBox 5">
            <a:extLst>
              <a:ext uri="{FF2B5EF4-FFF2-40B4-BE49-F238E27FC236}">
                <a16:creationId xmlns:a16="http://schemas.microsoft.com/office/drawing/2014/main" id="{325B0DA8-455B-4AA2-B144-1D4E7954F390}"/>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lang="en-US" sz="6600" b="1" dirty="0">
                <a:solidFill>
                  <a:srgbClr val="000000"/>
                </a:solidFill>
                <a:latin typeface="Arial" panose="020B0604020202020204" pitchFamily="34" charset="0"/>
                <a:cs typeface="Arial" panose="020B0604020202020204" pitchFamily="34" charset="0"/>
              </a:rPr>
              <a:t>MAINTAINING STATUS</a:t>
            </a: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	</a:t>
            </a:r>
          </a:p>
        </p:txBody>
      </p:sp>
    </p:spTree>
    <p:extLst>
      <p:ext uri="{BB962C8B-B14F-4D97-AF65-F5344CB8AC3E}">
        <p14:creationId xmlns:p14="http://schemas.microsoft.com/office/powerpoint/2010/main" val="209923683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1244599" y="-12701"/>
            <a:ext cx="13766801" cy="9169401"/>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4800" b="1" cap="all">
                <a:solidFill>
                  <a:srgbClr val="FFFFFF"/>
                </a:solidFill>
                <a:latin typeface="Futura Std"/>
                <a:ea typeface="Futura Std"/>
                <a:cs typeface="Futura Std"/>
                <a:sym typeface="Futura Std"/>
              </a:defRPr>
            </a:lvl1pPr>
          </a:lstStyle>
          <a:p>
            <a:pPr lvl="0">
              <a:defRPr sz="1800" b="0" cap="none">
                <a:solidFill>
                  <a:srgbClr val="000000"/>
                </a:solidFill>
              </a:defRPr>
            </a:pPr>
            <a:endParaRPr sz="4000" b="1" cap="all" dirty="0">
              <a:solidFill>
                <a:srgbClr val="FFFFFF"/>
              </a:solidFill>
            </a:endParaRPr>
          </a:p>
        </p:txBody>
      </p:sp>
      <p:sp>
        <p:nvSpPr>
          <p:cNvPr id="8" name="Shape 82"/>
          <p:cNvSpPr/>
          <p:nvPr/>
        </p:nvSpPr>
        <p:spPr>
          <a:xfrm>
            <a:off x="676015" y="2408712"/>
            <a:ext cx="14534248" cy="5323177"/>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000000"/>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dirty="0">
              <a:solidFill>
                <a:srgbClr val="FFFFFF"/>
              </a:solidFill>
              <a:latin typeface="Futura Std"/>
              <a:ea typeface="Futura Std"/>
              <a:cs typeface="Futura Std"/>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endParaRPr lang="en-US" sz="2400" u="sng" dirty="0">
              <a:solidFill>
                <a:srgbClr val="FFFFFF"/>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Futura Std"/>
              <a:ea typeface="Futura Std"/>
              <a:cs typeface="Futura Std"/>
              <a:sym typeface="Futura Std"/>
            </a:endParaRPr>
          </a:p>
        </p:txBody>
      </p:sp>
      <p:sp>
        <p:nvSpPr>
          <p:cNvPr id="5" name="Shape 82"/>
          <p:cNvSpPr/>
          <p:nvPr/>
        </p:nvSpPr>
        <p:spPr>
          <a:xfrm>
            <a:off x="676015" y="1615856"/>
            <a:ext cx="13301135" cy="6327204"/>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must submit an OPT reporting form to ISSS every 6 months or within 10 days of any changes to the </a:t>
            </a:r>
            <a:r>
              <a:rPr lang="en-US" sz="2400" dirty="0" err="1">
                <a:solidFill>
                  <a:srgbClr val="000000"/>
                </a:solidFill>
                <a:latin typeface="Arial" panose="020B0604020202020204" pitchFamily="34" charset="0"/>
                <a:ea typeface="Futura Std"/>
                <a:cs typeface="Arial" panose="020B0604020202020204" pitchFamily="34" charset="0"/>
                <a:sym typeface="Futura Std"/>
              </a:rPr>
              <a:t>followi</a:t>
            </a:r>
            <a:r>
              <a:rPr lang="en-US" sz="2400" dirty="0">
                <a:solidFill>
                  <a:srgbClr val="000000"/>
                </a:solidFill>
                <a:latin typeface="Arial" panose="020B0604020202020204" pitchFamily="34" charset="0"/>
                <a:ea typeface="Futura Std"/>
                <a:cs typeface="Arial" panose="020B0604020202020204" pitchFamily="34" charset="0"/>
                <a:sym typeface="Futura Std"/>
              </a:rPr>
              <a:t>	ng: </a:t>
            </a:r>
          </a:p>
          <a:p>
            <a:pPr marL="1463040" lvl="8" indent="-342900" algn="l">
              <a:lnSpc>
                <a:spcPct val="100000"/>
              </a:lnSpc>
              <a:spcBef>
                <a:spcPts val="200"/>
              </a:spcBef>
              <a:spcAft>
                <a:spcPts val="200"/>
              </a:spcAft>
              <a:buSzPct val="100000"/>
              <a:buFont typeface="Wingdings" panose="05000000000000000000" pitchFamily="2" charset="2"/>
              <a:buChar char="Ø"/>
              <a:defRPr sz="1800">
                <a:solidFill>
                  <a:srgbClr val="000000"/>
                </a:solidFill>
              </a:defRPr>
            </a:pPr>
            <a:r>
              <a:rPr lang="en-US" sz="2000" dirty="0">
                <a:solidFill>
                  <a:srgbClr val="000000"/>
                </a:solidFill>
                <a:latin typeface="Arial" panose="020B0604020202020204" pitchFamily="34" charset="0"/>
                <a:ea typeface="Futura Std"/>
                <a:cs typeface="Arial" panose="020B0604020202020204" pitchFamily="34" charset="0"/>
                <a:sym typeface="Futura Std"/>
              </a:rPr>
              <a:t>legal name</a:t>
            </a:r>
          </a:p>
          <a:p>
            <a:pPr marL="1463040" lvl="7" indent="-342900" algn="l">
              <a:lnSpc>
                <a:spcPct val="100000"/>
              </a:lnSpc>
              <a:spcBef>
                <a:spcPts val="200"/>
              </a:spcBef>
              <a:spcAft>
                <a:spcPts val="200"/>
              </a:spcAft>
              <a:buSzPct val="100000"/>
              <a:buFont typeface="Wingdings" panose="05000000000000000000" pitchFamily="2" charset="2"/>
              <a:buChar char="Ø"/>
              <a:defRPr sz="1800">
                <a:solidFill>
                  <a:srgbClr val="000000"/>
                </a:solidFill>
              </a:defRPr>
            </a:pPr>
            <a:r>
              <a:rPr lang="en-US" sz="2000" dirty="0">
                <a:solidFill>
                  <a:srgbClr val="000000"/>
                </a:solidFill>
                <a:latin typeface="Arial" panose="020B0604020202020204" pitchFamily="34" charset="0"/>
                <a:ea typeface="Futura Std"/>
                <a:cs typeface="Arial" panose="020B0604020202020204" pitchFamily="34" charset="0"/>
                <a:sym typeface="Futura Std"/>
              </a:rPr>
              <a:t>residential or mailing address</a:t>
            </a:r>
          </a:p>
          <a:p>
            <a:pPr marL="1463040" lvl="7" indent="-342900" algn="l">
              <a:lnSpc>
                <a:spcPct val="100000"/>
              </a:lnSpc>
              <a:spcBef>
                <a:spcPts val="200"/>
              </a:spcBef>
              <a:spcAft>
                <a:spcPts val="200"/>
              </a:spcAft>
              <a:buSzPct val="100000"/>
              <a:buFont typeface="Wingdings" panose="05000000000000000000" pitchFamily="2" charset="2"/>
              <a:buChar char="Ø"/>
              <a:defRPr sz="1800">
                <a:solidFill>
                  <a:srgbClr val="000000"/>
                </a:solidFill>
              </a:defRPr>
            </a:pPr>
            <a:r>
              <a:rPr lang="en-US" sz="2000" dirty="0">
                <a:solidFill>
                  <a:srgbClr val="000000"/>
                </a:solidFill>
                <a:latin typeface="Arial" panose="020B0604020202020204" pitchFamily="34" charset="0"/>
                <a:ea typeface="Futura Std"/>
                <a:cs typeface="Arial" panose="020B0604020202020204" pitchFamily="34" charset="0"/>
                <a:sym typeface="Futura Std"/>
              </a:rPr>
              <a:t>employer name or employer address</a:t>
            </a:r>
          </a:p>
          <a:p>
            <a:pPr marL="1463040" lvl="7" indent="-342900" algn="l">
              <a:lnSpc>
                <a:spcPct val="100000"/>
              </a:lnSpc>
              <a:spcBef>
                <a:spcPts val="200"/>
              </a:spcBef>
              <a:spcAft>
                <a:spcPts val="200"/>
              </a:spcAft>
              <a:buSzPct val="100000"/>
              <a:buFont typeface="Wingdings" panose="05000000000000000000" pitchFamily="2" charset="2"/>
              <a:buChar char="Ø"/>
              <a:defRPr sz="1800">
                <a:solidFill>
                  <a:srgbClr val="000000"/>
                </a:solidFill>
              </a:defRPr>
            </a:pPr>
            <a:r>
              <a:rPr lang="en-US" sz="2000" dirty="0">
                <a:solidFill>
                  <a:srgbClr val="000000"/>
                </a:solidFill>
                <a:latin typeface="Arial" panose="020B0604020202020204" pitchFamily="34" charset="0"/>
                <a:ea typeface="Futura Std"/>
                <a:cs typeface="Arial" panose="020B0604020202020204" pitchFamily="34" charset="0"/>
                <a:sym typeface="Futura Std"/>
              </a:rPr>
              <a:t>start or end of employment</a:t>
            </a: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must complete the “Evaluation of Student Progress” portion of the Form I-983 and submit it to ISSS within 12 months of your OPT STEM start date</a:t>
            </a: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You must complete the “Final Evaluation of Student Progress” portion of the Form I-983 and submit it to ISSS at the end of your OPT STEM extension</a:t>
            </a: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100000"/>
              <a:buFont typeface="Arial" panose="020B0604020202020204" pitchFamily="34" charset="0"/>
              <a:buChar char="•"/>
              <a:defRPr sz="1800">
                <a:solidFill>
                  <a:srgbClr val="000000"/>
                </a:solidFill>
              </a:defRPr>
            </a:pPr>
            <a:r>
              <a:rPr lang="en-US" sz="2400" dirty="0">
                <a:solidFill>
                  <a:srgbClr val="000000"/>
                </a:solidFill>
                <a:latin typeface="Arial" panose="020B0604020202020204" pitchFamily="34" charset="0"/>
                <a:ea typeface="Futura Std"/>
                <a:cs typeface="Arial" panose="020B0604020202020204" pitchFamily="34" charset="0"/>
                <a:sym typeface="Futura Std"/>
              </a:rPr>
              <a:t>If you change jobs, you must submit a new Form I-983 (signed by your new employer) to ISSS within 10 days</a:t>
            </a:r>
          </a:p>
        </p:txBody>
      </p:sp>
      <p:sp>
        <p:nvSpPr>
          <p:cNvPr id="6" name="TextBox 5">
            <a:extLst>
              <a:ext uri="{FF2B5EF4-FFF2-40B4-BE49-F238E27FC236}">
                <a16:creationId xmlns:a16="http://schemas.microsoft.com/office/drawing/2014/main" id="{A54FA6D7-6FFF-45B7-ABCD-DE1A567F9948}"/>
              </a:ext>
            </a:extLst>
          </p:cNvPr>
          <p:cNvSpPr txBox="1"/>
          <p:nvPr/>
        </p:nvSpPr>
        <p:spPr>
          <a:xfrm>
            <a:off x="429051" y="572837"/>
            <a:ext cx="16871977"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l" defTabSz="825500" rtl="0" fontAlgn="auto" latinLnBrk="1" hangingPunct="0">
              <a:lnSpc>
                <a:spcPts val="76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REPORTING REQUIREMENTS	</a:t>
            </a:r>
          </a:p>
        </p:txBody>
      </p:sp>
    </p:spTree>
    <p:extLst>
      <p:ext uri="{BB962C8B-B14F-4D97-AF65-F5344CB8AC3E}">
        <p14:creationId xmlns:p14="http://schemas.microsoft.com/office/powerpoint/2010/main" val="220277567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1290897" y="5951558"/>
            <a:ext cx="68458" cy="462669"/>
          </a:xfrm>
          <a:prstGeom prst="rect">
            <a:avLst/>
          </a:prstGeom>
          <a:ln w="3175">
            <a:miter lim="400000"/>
          </a:ln>
          <a:extLst>
            <a:ext uri="{C572A759-6A51-4108-AA02-DFA0A04FC94B}">
              <ma14:wrappingTextBoxFlag xmlns="" xmlns:ma14="http://schemas.microsoft.com/office/mac/drawingml/2011/main" val="1"/>
            </a:ext>
          </a:extLst>
        </p:spPr>
        <p:txBody>
          <a:bodyPr wrap="none" lIns="33866" tIns="33866" rIns="33866" bIns="33866" anchor="ctr">
            <a:spAutoFit/>
          </a:bodyPr>
          <a:lstStyle/>
          <a:p>
            <a:pPr marL="0" marR="0" lvl="1" indent="0" defTabSz="825500" eaLnBrk="1" fontAlgn="auto" latinLnBrk="0" hangingPunct="1">
              <a:lnSpc>
                <a:spcPct val="130000"/>
              </a:lnSpc>
              <a:spcBef>
                <a:spcPts val="0"/>
              </a:spcBef>
              <a:spcAft>
                <a:spcPts val="0"/>
              </a:spcAft>
              <a:buClrTx/>
              <a:buSzTx/>
              <a:buFontTx/>
              <a:buNone/>
              <a:tabLst/>
              <a:defRPr sz="1800">
                <a:solidFill>
                  <a:srgbClr val="000000"/>
                </a:solidFill>
              </a:defRPr>
            </a:pPr>
            <a:endParaRPr kumimoji="0" sz="2200" b="0" i="0" u="none" strike="noStrike" kern="0" cap="none" spc="0" normalizeH="0" baseline="0" noProof="0" dirty="0">
              <a:ln>
                <a:noFill/>
              </a:ln>
              <a:solidFill>
                <a:srgbClr val="FFFFFF"/>
              </a:solidFill>
              <a:effectLst/>
              <a:uLnTx/>
              <a:uFillTx/>
              <a:latin typeface="Futura Std"/>
              <a:ea typeface="Futura Std"/>
              <a:cs typeface="Futura Std"/>
              <a:sym typeface="Futura Std"/>
            </a:endParaRPr>
          </a:p>
        </p:txBody>
      </p:sp>
      <p:sp>
        <p:nvSpPr>
          <p:cNvPr id="4" name="Shape 75">
            <a:extLst>
              <a:ext uri="{FF2B5EF4-FFF2-40B4-BE49-F238E27FC236}">
                <a16:creationId xmlns:a16="http://schemas.microsoft.com/office/drawing/2014/main" id="{C5656453-511A-43A4-96FC-6A06AE06EA54}"/>
              </a:ext>
            </a:extLst>
          </p:cNvPr>
          <p:cNvSpPr/>
          <p:nvPr/>
        </p:nvSpPr>
        <p:spPr>
          <a:xfrm>
            <a:off x="1290897" y="857044"/>
            <a:ext cx="9753756" cy="371495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latin typeface="Futura Std"/>
                <a:ea typeface="Futura Std"/>
                <a:cs typeface="Futura Std"/>
                <a:sym typeface="Futura Std"/>
              </a:defRPr>
            </a:lvl1pPr>
          </a:lstStyle>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H-1B</a:t>
            </a:r>
          </a:p>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OVERVIEW</a:t>
            </a:r>
          </a:p>
        </p:txBody>
      </p:sp>
      <p:sp>
        <p:nvSpPr>
          <p:cNvPr id="5" name="TextBox 4">
            <a:extLst>
              <a:ext uri="{FF2B5EF4-FFF2-40B4-BE49-F238E27FC236}">
                <a16:creationId xmlns:a16="http://schemas.microsoft.com/office/drawing/2014/main" id="{69FCC349-AF9F-4FBB-9B90-C9B606CBDB13}"/>
              </a:ext>
            </a:extLst>
          </p:cNvPr>
          <p:cNvSpPr txBox="1"/>
          <p:nvPr/>
        </p:nvSpPr>
        <p:spPr>
          <a:xfrm>
            <a:off x="581890" y="7390102"/>
            <a:ext cx="1022465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l" rtl="0" latinLnBrk="1" hangingPunct="0"/>
            <a:r>
              <a:rPr lang="en-US" sz="1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https://international.colostate.edu/isss/resources/employment/student-employment-resources/</a:t>
            </a:r>
            <a:endPar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42196039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Temporary worker status (No</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longer a student status)</a:t>
            </a: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Purpose: To allow U.S. employers to hire foreign nationals in ‘specialty’ occupations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Specialty occupations are positions requiring highly specialized knowledge and a bachelor’s degree or higher in that specific area of study.</a:t>
            </a:r>
          </a:p>
          <a:p>
            <a:pPr marL="0" marR="0" lvl="1"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HOW IS H-1B STATUS DIFFERENT?</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37998227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Your employer must apply for you.</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It may be initially approved for up to three years, but can be extended.</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Typically, a maximum of six years eligibility.</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It’s job specific!  (employer/position/location specific)</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Holding</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the status is dependent on continued</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employment.</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HOW IS H-1B STATUS DIFFERENT?</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133191890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Finding a willing employer</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J-1s may not be eligible (two-year home residency requirement, but waiver possible)</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H-1B cap for</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private industry employers</a:t>
            </a: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1"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*65,000 per fiscal year</a:t>
            </a:r>
          </a:p>
          <a:p>
            <a:pPr marL="0" marR="0" lvl="1"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*20,000 Advanced Degree Exemption (First 20,000 petitions</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with </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beneficiaries</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holding a</a:t>
            </a:r>
            <a:r>
              <a:rPr lang="en-US" sz="2400" dirty="0">
                <a:solidFill>
                  <a:srgbClr val="000000"/>
                </a:solidFill>
                <a:latin typeface="Futura Std"/>
                <a:ea typeface="Futura Std"/>
                <a:cs typeface="Futura Std"/>
                <a:sym typeface="Futura Std"/>
              </a:rPr>
              <a:t> </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Master’s or higher degree from a U.S. institution</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of higher education don’t count against the cap.)</a:t>
            </a: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lvl="1" indent="0">
              <a:lnSpc>
                <a:spcPct val="100000"/>
              </a:lnSpc>
              <a:spcBef>
                <a:spcPts val="200"/>
              </a:spcBef>
              <a:spcAft>
                <a:spcPts val="200"/>
              </a:spcAft>
              <a:buSzPct val="50000"/>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a:t>
            </a: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Timing – Cap-subject employers file H-1B petitions based upon the Federal Government’s fiscal year.  (Petitions are filed for an October 1</a:t>
            </a:r>
            <a:r>
              <a:rPr kumimoji="0" lang="en-US" sz="2400" b="0" i="0" u="none" strike="noStrike" kern="0" cap="none" spc="0" normalizeH="0" baseline="30000" noProof="0" dirty="0">
                <a:ln>
                  <a:noFill/>
                </a:ln>
                <a:solidFill>
                  <a:srgbClr val="000000"/>
                </a:solidFill>
                <a:effectLst/>
                <a:uLnTx/>
                <a:uFillTx/>
                <a:latin typeface="Futura Std"/>
                <a:ea typeface="Futura Std"/>
                <a:cs typeface="Futura Std"/>
                <a:sym typeface="Futura Std"/>
              </a:rPr>
              <a:t>st</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start date.)</a:t>
            </a:r>
          </a:p>
          <a:p>
            <a:pPr marL="0" marR="0" lvl="1"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CHALLENGES TO H-1B</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225187032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Cap-exempt employers: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*Higher education employers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*Non-profit organizations related to an institution of higher education</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*Non-profit research organizations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*Governmental research organizations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AVOIDING THE H-1B CAP</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390087236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45442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indent="-293076">
              <a:lnSpc>
                <a:spcPct val="100000"/>
              </a:lnSpc>
              <a:spcBef>
                <a:spcPts val="200"/>
              </a:spcBef>
              <a:spcAft>
                <a:spcPts val="200"/>
              </a:spcAft>
              <a:buSzPct val="50000"/>
              <a:buBlip>
                <a:blip r:embed="rId3"/>
              </a:buBlip>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The period in which an eligible F-1 student’s status is automatically extended to bridge the gap between the end of F-1 status and the start of H-1B</a:t>
            </a:r>
          </a:p>
          <a:p>
            <a:pPr>
              <a:lnSpc>
                <a:spcPct val="100000"/>
              </a:lnSpc>
              <a:spcBef>
                <a:spcPts val="200"/>
              </a:spcBef>
              <a:spcAft>
                <a:spcPts val="200"/>
              </a:spcAft>
              <a:buSzPct val="50000"/>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Futura Std"/>
                <a:ea typeface="Futura Std"/>
                <a:cs typeface="Futura Std"/>
                <a:sym typeface="Futura Std"/>
              </a:rPr>
              <a:t>Cap-subject employers intending to file an H-1B petition must register during the registration period (first few weeks of March).  Nominal fee of approximately $10.  </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Futura Std"/>
              <a:ea typeface="Futura Std"/>
              <a:cs typeface="Futura Std"/>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Futura Std"/>
                <a:ea typeface="Futura Std"/>
                <a:cs typeface="Futura Std"/>
                <a:sym typeface="Futura Std"/>
              </a:rPr>
              <a:t>Registration must include specific information about the employer and the prospective H-1B employee.</a:t>
            </a:r>
          </a:p>
          <a:p>
            <a:pPr lvl="0">
              <a:lnSpc>
                <a:spcPct val="100000"/>
              </a:lnSpc>
              <a:spcBef>
                <a:spcPts val="200"/>
              </a:spcBef>
              <a:spcAft>
                <a:spcPts val="200"/>
              </a:spcAft>
              <a:buSzPct val="50000"/>
              <a:defRPr sz="1800">
                <a:solidFill>
                  <a:srgbClr val="000000"/>
                </a:solidFill>
              </a:defRPr>
            </a:pPr>
            <a:endParaRPr lang="en-US" sz="2400" dirty="0">
              <a:solidFill>
                <a:srgbClr val="000000"/>
              </a:solidFill>
              <a:latin typeface="Futura Std"/>
              <a:ea typeface="Futura Std"/>
              <a:cs typeface="Futura Std"/>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Futura Std"/>
                <a:ea typeface="Futura Std"/>
                <a:cs typeface="Futura Std"/>
                <a:sym typeface="Futura Std"/>
              </a:rPr>
              <a:t>USCIS will notify all employers with selected registrations by March 31.</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Futura Std"/>
              <a:ea typeface="Futura Std"/>
              <a:cs typeface="Futura Std"/>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2400" dirty="0">
                <a:solidFill>
                  <a:srgbClr val="000000"/>
                </a:solidFill>
                <a:latin typeface="Futura Std"/>
                <a:ea typeface="Futura Std"/>
                <a:cs typeface="Futura Std"/>
                <a:sym typeface="Futura Std"/>
              </a:rPr>
              <a:t>The Notice will provide employers a designated filing period during which they can file a full H-1B petition for the prospective H-1B employee.</a:t>
            </a:r>
          </a:p>
          <a:p>
            <a:pPr marR="0" lvl="0" defTabSz="825500" eaLnBrk="1" fontAlgn="auto" latinLnBrk="0" hangingPunct="1">
              <a:lnSpc>
                <a:spcPct val="100000"/>
              </a:lnSpc>
              <a:spcBef>
                <a:spcPts val="200"/>
              </a:spcBef>
              <a:spcAft>
                <a:spcPts val="200"/>
              </a:spcAft>
              <a:buClrTx/>
              <a:buSzPct val="50000"/>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a:t>
            </a: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H-1B CAP GAP</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380164910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cxnSp>
        <p:nvCxnSpPr>
          <p:cNvPr id="4" name="Straight Connector 3"/>
          <p:cNvCxnSpPr/>
          <p:nvPr/>
        </p:nvCxnSpPr>
        <p:spPr bwMode="auto">
          <a:xfrm>
            <a:off x="1455821" y="5895057"/>
            <a:ext cx="13283943" cy="417"/>
          </a:xfrm>
          <a:prstGeom prst="line">
            <a:avLst/>
          </a:prstGeom>
          <a:solidFill>
            <a:srgbClr val="7C9263"/>
          </a:solidFill>
          <a:ln w="9525" cap="flat" cmpd="sng" algn="ctr">
            <a:solidFill>
              <a:sysClr val="windowText" lastClr="000000"/>
            </a:solidFill>
            <a:prstDash val="solid"/>
            <a:round/>
            <a:headEnd type="none" w="med" len="med"/>
            <a:tailEnd type="none" w="med" len="med"/>
          </a:ln>
          <a:effectLst/>
        </p:spPr>
      </p:cxnSp>
      <p:sp>
        <p:nvSpPr>
          <p:cNvPr id="8" name="Shape 83"/>
          <p:cNvSpPr/>
          <p:nvPr/>
        </p:nvSpPr>
        <p:spPr>
          <a:xfrm>
            <a:off x="956733" y="7580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TYPICAL</a:t>
            </a:r>
            <a:r>
              <a:rPr kumimoji="0" lang="en-US" sz="3600" b="0" i="0" u="none" strike="noStrike" kern="0" cap="none" spc="0" normalizeH="0" noProof="0" dirty="0">
                <a:ln>
                  <a:noFill/>
                </a:ln>
                <a:solidFill>
                  <a:srgbClr val="DCDEE0">
                    <a:lumMod val="10000"/>
                  </a:srgbClr>
                </a:solidFill>
                <a:effectLst/>
                <a:uLnTx/>
                <a:uFillTx/>
                <a:latin typeface="Futura Std"/>
                <a:sym typeface="Futura Std"/>
              </a:rPr>
              <a:t> </a:t>
            </a: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H-1B CAP GAP EXAMPLE</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cxnSp>
        <p:nvCxnSpPr>
          <p:cNvPr id="12" name="Straight Arrow Connector 11"/>
          <p:cNvCxnSpPr/>
          <p:nvPr/>
        </p:nvCxnSpPr>
        <p:spPr bwMode="auto">
          <a:xfrm rot="5400000">
            <a:off x="6730282" y="4775210"/>
            <a:ext cx="1524794" cy="1588"/>
          </a:xfrm>
          <a:prstGeom prst="straightConnector1">
            <a:avLst/>
          </a:prstGeom>
          <a:solidFill>
            <a:srgbClr val="7C9263"/>
          </a:solidFill>
          <a:ln w="9525" cap="flat" cmpd="sng" algn="ctr">
            <a:solidFill>
              <a:sysClr val="windowText" lastClr="000000"/>
            </a:solidFill>
            <a:prstDash val="solid"/>
            <a:round/>
            <a:headEnd type="none" w="med" len="med"/>
            <a:tailEnd type="arrow"/>
          </a:ln>
          <a:effectLst/>
        </p:spPr>
      </p:cxnSp>
      <p:cxnSp>
        <p:nvCxnSpPr>
          <p:cNvPr id="16" name="Straight Arrow Connector 15"/>
          <p:cNvCxnSpPr/>
          <p:nvPr/>
        </p:nvCxnSpPr>
        <p:spPr bwMode="auto">
          <a:xfrm>
            <a:off x="14537268" y="4100270"/>
            <a:ext cx="0" cy="1486291"/>
          </a:xfrm>
          <a:prstGeom prst="straightConnector1">
            <a:avLst/>
          </a:prstGeom>
          <a:solidFill>
            <a:srgbClr val="7C9263"/>
          </a:solidFill>
          <a:ln w="9525" cap="flat" cmpd="sng" algn="ctr">
            <a:solidFill>
              <a:sysClr val="windowText" lastClr="000000"/>
            </a:solidFill>
            <a:prstDash val="solid"/>
            <a:round/>
            <a:headEnd type="none" w="med" len="med"/>
            <a:tailEnd type="arrow"/>
          </a:ln>
          <a:effectLst/>
        </p:spPr>
      </p:cxnSp>
      <p:sp>
        <p:nvSpPr>
          <p:cNvPr id="19" name="TextBox 18"/>
          <p:cNvSpPr txBox="1"/>
          <p:nvPr/>
        </p:nvSpPr>
        <p:spPr>
          <a:xfrm>
            <a:off x="6344295" y="3095970"/>
            <a:ext cx="253235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Employer files an H-1B petition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kern="1200" dirty="0">
                <a:solidFill>
                  <a:prstClr val="black"/>
                </a:solidFill>
                <a:latin typeface="Arial Narrow" pitchFamily="34" charset="0"/>
                <a:cs typeface="Helvetica"/>
              </a:rPr>
              <a:t>during the designated filing period</a:t>
            </a: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 </a:t>
            </a:r>
            <a:r>
              <a:rPr lang="en-US" sz="1400" kern="1200" dirty="0">
                <a:solidFill>
                  <a:prstClr val="black"/>
                </a:solidFill>
                <a:latin typeface="Arial Narrow" pitchFamily="34" charset="0"/>
                <a:cs typeface="Helvetica"/>
              </a:rPr>
              <a:t>(and before OPT ends) </a:t>
            </a: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requesting a start</a:t>
            </a:r>
            <a:r>
              <a:rPr kumimoji="0" lang="en-US" sz="1400" b="0" i="0" u="none" strike="noStrike" kern="1200" cap="none" spc="0" normalizeH="0" noProof="0" dirty="0">
                <a:ln>
                  <a:noFill/>
                </a:ln>
                <a:solidFill>
                  <a:prstClr val="black"/>
                </a:solidFill>
                <a:effectLst/>
                <a:uLnTx/>
                <a:uFillTx/>
                <a:latin typeface="Arial Narrow" pitchFamily="34" charset="0"/>
                <a:cs typeface="Helvetica"/>
                <a:sym typeface="Helvetica"/>
              </a:rPr>
              <a:t> date of October 1</a:t>
            </a:r>
            <a:endParaRPr lang="en-US" sz="1400" kern="1200" dirty="0">
              <a:solidFill>
                <a:prstClr val="black"/>
              </a:solidFill>
              <a:latin typeface="Arial Narrow" pitchFamily="34" charset="0"/>
              <a:cs typeface="Helvetica"/>
            </a:endParaRPr>
          </a:p>
        </p:txBody>
      </p:sp>
      <p:sp>
        <p:nvSpPr>
          <p:cNvPr id="20" name="TextBox 19"/>
          <p:cNvSpPr txBox="1"/>
          <p:nvPr/>
        </p:nvSpPr>
        <p:spPr>
          <a:xfrm>
            <a:off x="9011125" y="3097586"/>
            <a:ext cx="258892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Student ‘s OPT ends between</a:t>
            </a:r>
            <a:r>
              <a:rPr kumimoji="0" lang="en-US" sz="1400" b="0" i="0" u="none" strike="noStrike" kern="1200" cap="none" spc="0" normalizeH="0" noProof="0" dirty="0">
                <a:ln>
                  <a:noFill/>
                </a:ln>
                <a:solidFill>
                  <a:prstClr val="black"/>
                </a:solidFill>
                <a:effectLst/>
                <a:uLnTx/>
                <a:uFillTx/>
                <a:latin typeface="Arial Narrow" pitchFamily="34" charset="0"/>
                <a:cs typeface="Helvetica"/>
                <a:sym typeface="Helvetica"/>
              </a:rPr>
              <a:t> April 1 and September 30.  </a:t>
            </a:r>
            <a:endPar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endParaRPr>
          </a:p>
        </p:txBody>
      </p:sp>
      <p:sp>
        <p:nvSpPr>
          <p:cNvPr id="21" name="TextBox 20"/>
          <p:cNvSpPr txBox="1"/>
          <p:nvPr/>
        </p:nvSpPr>
        <p:spPr>
          <a:xfrm>
            <a:off x="13914408" y="3097586"/>
            <a:ext cx="124572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H-1B Start Date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October 1</a:t>
            </a:r>
          </a:p>
        </p:txBody>
      </p:sp>
      <p:sp>
        <p:nvSpPr>
          <p:cNvPr id="28" name="TextBox 27"/>
          <p:cNvSpPr txBox="1"/>
          <p:nvPr/>
        </p:nvSpPr>
        <p:spPr>
          <a:xfrm>
            <a:off x="10845800" y="6252130"/>
            <a:ext cx="2681658"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itchFamily="34" charset="0"/>
                <a:cs typeface="Helvetica"/>
                <a:sym typeface="Helvetica"/>
              </a:rPr>
              <a:t>Cap Gap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Extends F-1 status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Extends OPT work authorization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itchFamily="34" charset="0"/>
              <a:cs typeface="Helvetica"/>
              <a:sym typeface="Helvetica"/>
            </a:endParaRPr>
          </a:p>
        </p:txBody>
      </p:sp>
      <p:sp>
        <p:nvSpPr>
          <p:cNvPr id="29" name="Left Arrow 28"/>
          <p:cNvSpPr/>
          <p:nvPr/>
        </p:nvSpPr>
        <p:spPr>
          <a:xfrm>
            <a:off x="9681908" y="6350007"/>
            <a:ext cx="978408" cy="484632"/>
          </a:xfrm>
          <a:prstGeom prst="leftArrow">
            <a:avLst/>
          </a:prstGeom>
          <a:noFill/>
          <a:ln w="127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76300" rtl="0" eaLnBrk="1" fontAlgn="auto" latinLnBrk="1"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cxnSp>
        <p:nvCxnSpPr>
          <p:cNvPr id="31" name="Straight Arrow Connector 30"/>
          <p:cNvCxnSpPr/>
          <p:nvPr/>
        </p:nvCxnSpPr>
        <p:spPr>
          <a:xfrm flipH="1">
            <a:off x="9906000" y="6790739"/>
            <a:ext cx="1003300" cy="0"/>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34" name="Straight Arrow Connector 33"/>
          <p:cNvCxnSpPr/>
          <p:nvPr/>
        </p:nvCxnSpPr>
        <p:spPr>
          <a:xfrm>
            <a:off x="13288116" y="6779062"/>
            <a:ext cx="1057515" cy="0"/>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3" name="TextBox 22"/>
          <p:cNvSpPr txBox="1"/>
          <p:nvPr/>
        </p:nvSpPr>
        <p:spPr>
          <a:xfrm>
            <a:off x="1101659" y="3116221"/>
            <a:ext cx="132145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Student is working on OPT</a:t>
            </a:r>
          </a:p>
        </p:txBody>
      </p:sp>
      <p:cxnSp>
        <p:nvCxnSpPr>
          <p:cNvPr id="3" name="Straight Connector 2"/>
          <p:cNvCxnSpPr/>
          <p:nvPr/>
        </p:nvCxnSpPr>
        <p:spPr>
          <a:xfrm>
            <a:off x="9675812" y="6350007"/>
            <a:ext cx="0" cy="979341"/>
          </a:xfrm>
          <a:prstGeom prst="line">
            <a:avLst/>
          </a:prstGeom>
          <a:no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4" name="Straight Connector 23"/>
          <p:cNvCxnSpPr/>
          <p:nvPr/>
        </p:nvCxnSpPr>
        <p:spPr>
          <a:xfrm>
            <a:off x="14529225" y="6350007"/>
            <a:ext cx="0" cy="979341"/>
          </a:xfrm>
          <a:prstGeom prst="line">
            <a:avLst/>
          </a:prstGeom>
          <a:no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27" name="TextBox 26"/>
          <p:cNvSpPr txBox="1"/>
          <p:nvPr/>
        </p:nvSpPr>
        <p:spPr>
          <a:xfrm>
            <a:off x="1377749" y="5955904"/>
            <a:ext cx="132145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Timeline</a:t>
            </a:r>
          </a:p>
        </p:txBody>
      </p:sp>
      <p:cxnSp>
        <p:nvCxnSpPr>
          <p:cNvPr id="42" name="Straight Arrow Connector 41"/>
          <p:cNvCxnSpPr/>
          <p:nvPr/>
        </p:nvCxnSpPr>
        <p:spPr bwMode="auto">
          <a:xfrm>
            <a:off x="9675812" y="4069328"/>
            <a:ext cx="0" cy="1486291"/>
          </a:xfrm>
          <a:prstGeom prst="straightConnector1">
            <a:avLst/>
          </a:prstGeom>
          <a:solidFill>
            <a:srgbClr val="7C9263"/>
          </a:solidFill>
          <a:ln w="9525" cap="flat" cmpd="sng" algn="ctr">
            <a:solidFill>
              <a:sysClr val="windowText" lastClr="000000"/>
            </a:solidFill>
            <a:prstDash val="solid"/>
            <a:round/>
            <a:headEnd type="none" w="med" len="med"/>
            <a:tailEnd type="arrow"/>
          </a:ln>
          <a:effectLst/>
        </p:spPr>
      </p:cxnSp>
      <p:cxnSp>
        <p:nvCxnSpPr>
          <p:cNvPr id="22" name="Straight Arrow Connector 21"/>
          <p:cNvCxnSpPr/>
          <p:nvPr/>
        </p:nvCxnSpPr>
        <p:spPr bwMode="auto">
          <a:xfrm rot="5400000">
            <a:off x="2419424" y="4811680"/>
            <a:ext cx="1524794" cy="1588"/>
          </a:xfrm>
          <a:prstGeom prst="straightConnector1">
            <a:avLst/>
          </a:prstGeom>
          <a:solidFill>
            <a:srgbClr val="7C9263"/>
          </a:solidFill>
          <a:ln w="9525" cap="flat" cmpd="sng" algn="ctr">
            <a:solidFill>
              <a:sysClr val="windowText" lastClr="000000"/>
            </a:solidFill>
            <a:prstDash val="solid"/>
            <a:round/>
            <a:headEnd type="none" w="med" len="med"/>
            <a:tailEnd type="arrow"/>
          </a:ln>
          <a:effectLst/>
        </p:spPr>
      </p:cxnSp>
      <p:sp>
        <p:nvSpPr>
          <p:cNvPr id="25" name="TextBox 24"/>
          <p:cNvSpPr txBox="1"/>
          <p:nvPr/>
        </p:nvSpPr>
        <p:spPr>
          <a:xfrm>
            <a:off x="2663444" y="3116221"/>
            <a:ext cx="1499482" cy="7386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Employer registers</a:t>
            </a:r>
            <a:r>
              <a:rPr kumimoji="0" lang="en-US" sz="1400" b="0" i="0" u="none" strike="noStrike" kern="1200" cap="none" spc="0" normalizeH="0" noProof="0" dirty="0">
                <a:ln>
                  <a:noFill/>
                </a:ln>
                <a:solidFill>
                  <a:prstClr val="black"/>
                </a:solidFill>
                <a:effectLst/>
                <a:uLnTx/>
                <a:uFillTx/>
                <a:latin typeface="Arial Narrow" pitchFamily="34" charset="0"/>
                <a:cs typeface="Helvetica"/>
                <a:sym typeface="Helvetica"/>
              </a:rPr>
              <a:t> during March registration period</a:t>
            </a:r>
            <a:endPar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endParaRPr>
          </a:p>
        </p:txBody>
      </p:sp>
      <p:sp>
        <p:nvSpPr>
          <p:cNvPr id="26" name="TextBox 25"/>
          <p:cNvSpPr txBox="1"/>
          <p:nvPr/>
        </p:nvSpPr>
        <p:spPr>
          <a:xfrm>
            <a:off x="4164348" y="3123049"/>
            <a:ext cx="1993352" cy="7386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rPr>
              <a:t>USCIS notifies</a:t>
            </a:r>
            <a:r>
              <a:rPr kumimoji="0" lang="en-US" sz="1400" b="0" i="0" u="none" strike="noStrike" kern="1200" cap="none" spc="0" normalizeH="0" noProof="0" dirty="0">
                <a:ln>
                  <a:noFill/>
                </a:ln>
                <a:solidFill>
                  <a:prstClr val="black"/>
                </a:solidFill>
                <a:effectLst/>
                <a:uLnTx/>
                <a:uFillTx/>
                <a:latin typeface="Arial Narrow" pitchFamily="34" charset="0"/>
                <a:cs typeface="Helvetica"/>
                <a:sym typeface="Helvetica"/>
              </a:rPr>
              <a:t> employers with selected registrations by March 31</a:t>
            </a:r>
            <a:endParaRPr kumimoji="0" lang="en-US" sz="1400" b="0" i="0" u="none" strike="noStrike" kern="1200" cap="none" spc="0" normalizeH="0" baseline="0" noProof="0" dirty="0">
              <a:ln>
                <a:noFill/>
              </a:ln>
              <a:solidFill>
                <a:prstClr val="black"/>
              </a:solidFill>
              <a:effectLst/>
              <a:uLnTx/>
              <a:uFillTx/>
              <a:latin typeface="Arial Narrow" pitchFamily="34" charset="0"/>
              <a:cs typeface="Helvetica"/>
              <a:sym typeface="Helvetica"/>
            </a:endParaRPr>
          </a:p>
        </p:txBody>
      </p:sp>
      <p:cxnSp>
        <p:nvCxnSpPr>
          <p:cNvPr id="30" name="Straight Arrow Connector 29"/>
          <p:cNvCxnSpPr/>
          <p:nvPr/>
        </p:nvCxnSpPr>
        <p:spPr bwMode="auto">
          <a:xfrm rot="5400000">
            <a:off x="3886819" y="4803173"/>
            <a:ext cx="1524794" cy="1588"/>
          </a:xfrm>
          <a:prstGeom prst="straightConnector1">
            <a:avLst/>
          </a:prstGeom>
          <a:solidFill>
            <a:srgbClr val="7C9263"/>
          </a:solidFill>
          <a:ln w="9525" cap="flat" cmpd="sng" algn="ctr">
            <a:solidFill>
              <a:sysClr val="windowText" lastClr="000000"/>
            </a:solidFill>
            <a:prstDash val="solid"/>
            <a:round/>
            <a:headEnd type="none" w="med" len="med"/>
            <a:tailEnd type="arrow"/>
          </a:ln>
          <a:effectLst/>
        </p:spPr>
      </p:cxnSp>
    </p:spTree>
    <p:extLst>
      <p:ext uri="{BB962C8B-B14F-4D97-AF65-F5344CB8AC3E}">
        <p14:creationId xmlns:p14="http://schemas.microsoft.com/office/powerpoint/2010/main" val="66393747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The student’s OPT (</a:t>
            </a:r>
            <a:r>
              <a:rPr lang="en-US" sz="2400" dirty="0">
                <a:solidFill>
                  <a:srgbClr val="000000"/>
                </a:solidFill>
                <a:latin typeface="Futura Std"/>
                <a:ea typeface="Futura Std"/>
                <a:cs typeface="Futura Std"/>
                <a:sym typeface="Futura Std"/>
              </a:rPr>
              <a:t>initial OPT or OPT STEM extension) </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must be coming to an end between April 1 and September 30</a:t>
            </a:r>
          </a:p>
          <a:p>
            <a:pPr marL="342900" marR="0" lvl="1" indent="-342900" defTabSz="825500" eaLnBrk="1" fontAlgn="auto" latinLnBrk="0" hangingPunct="1">
              <a:lnSpc>
                <a:spcPct val="100000"/>
              </a:lnSpc>
              <a:spcBef>
                <a:spcPts val="200"/>
              </a:spcBef>
              <a:spcAft>
                <a:spcPts val="200"/>
              </a:spcAft>
              <a:buClrTx/>
              <a:buSzPct val="50000"/>
              <a:buFont typeface="Arial" panose="020B0604020202020204" pitchFamily="34" charset="0"/>
              <a:buChar char="•"/>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1"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1" u="none" strike="noStrike" kern="0" cap="none" spc="0" normalizeH="0" baseline="0" noProof="0" dirty="0">
                <a:ln>
                  <a:noFill/>
                </a:ln>
                <a:solidFill>
                  <a:srgbClr val="000000"/>
                </a:solidFill>
                <a:effectLst/>
                <a:uLnTx/>
                <a:uFillTx/>
                <a:latin typeface="Futura Std"/>
                <a:ea typeface="Futura Std"/>
                <a:cs typeface="Futura Std"/>
                <a:sym typeface="Futura Std"/>
              </a:rPr>
              <a:t>	AND</a:t>
            </a: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The student must be the beneficiary of an H-1B petition that:</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*Has been </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filed by the employer before the student’s OPT expires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lang="en-US" sz="2400" baseline="0" dirty="0">
                <a:solidFill>
                  <a:srgbClr val="000000"/>
                </a:solidFill>
                <a:latin typeface="Futura Std"/>
                <a:ea typeface="Futura Std"/>
                <a:cs typeface="Futura Std"/>
                <a:sym typeface="Futura Std"/>
              </a:rPr>
              <a:t>          *</a:t>
            </a: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Is subject</a:t>
            </a:r>
            <a:r>
              <a:rPr kumimoji="0" lang="en-US" sz="2400" b="0" i="0" u="none" strike="noStrike" kern="0" cap="none" spc="0" normalizeH="0" noProof="0" dirty="0">
                <a:ln>
                  <a:noFill/>
                </a:ln>
                <a:solidFill>
                  <a:srgbClr val="000000"/>
                </a:solidFill>
                <a:effectLst/>
                <a:uLnTx/>
                <a:uFillTx/>
                <a:latin typeface="Futura Std"/>
                <a:ea typeface="Futura Std"/>
                <a:cs typeface="Futura Std"/>
                <a:sym typeface="Futura Std"/>
              </a:rPr>
              <a:t> to the annual H-1B cap</a:t>
            </a: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*Requests an employment start date of October 1st</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	*Requests a change of status</a:t>
            </a:r>
          </a:p>
          <a:p>
            <a:pPr marL="293076" lvl="0" indent="-293076">
              <a:lnSpc>
                <a:spcPct val="100000"/>
              </a:lnSpc>
              <a:spcBef>
                <a:spcPts val="200"/>
              </a:spcBef>
              <a:spcAft>
                <a:spcPts val="200"/>
              </a:spcAft>
              <a:buSzPct val="50000"/>
              <a:buBlip>
                <a:blip r:embed="rId3"/>
              </a:buBlip>
              <a:defRPr sz="1800">
                <a:solidFill>
                  <a:srgbClr val="000000"/>
                </a:solidFill>
              </a:defRPr>
            </a:pPr>
            <a:endParaRPr lang="en-US" sz="2400" dirty="0">
              <a:solidFill>
                <a:srgbClr val="000000"/>
              </a:solidFill>
              <a:latin typeface="Futura Std"/>
              <a:ea typeface="Futura Std"/>
              <a:cs typeface="Futura Std"/>
              <a:sym typeface="Futura Std"/>
            </a:endParaRPr>
          </a:p>
          <a:p>
            <a:pPr lvl="0">
              <a:lnSpc>
                <a:spcPct val="100000"/>
              </a:lnSpc>
              <a:spcBef>
                <a:spcPts val="200"/>
              </a:spcBef>
              <a:spcAft>
                <a:spcPts val="200"/>
              </a:spcAft>
              <a:buSzPct val="50000"/>
              <a:defRPr sz="1800">
                <a:solidFill>
                  <a:srgbClr val="000000"/>
                </a:solidFill>
              </a:defRPr>
            </a:pPr>
            <a:r>
              <a:rPr lang="en-US" sz="2400" i="1" dirty="0">
                <a:solidFill>
                  <a:srgbClr val="000000"/>
                </a:solidFill>
                <a:latin typeface="Futura Std"/>
                <a:ea typeface="Futura Std"/>
                <a:cs typeface="Futura Std"/>
                <a:sym typeface="Futura Std"/>
              </a:rPr>
              <a:t>Note: A petition received after a student’s OPT has expired but before the end of the student’s grace period will extend the student’s F-1 status, but will not extend employment authorization.</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TO QUALIFY FOR THE CAP GAP EXTENSION OF OPT</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31397445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819931" y="2142510"/>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lvl="0" indent="-293076">
              <a:lnSpc>
                <a:spcPct val="100000"/>
              </a:lnSpc>
              <a:spcBef>
                <a:spcPts val="200"/>
              </a:spcBef>
              <a:spcAft>
                <a:spcPts val="200"/>
              </a:spcAft>
              <a:buSzPct val="50000"/>
              <a:buBlip>
                <a:blip r:embed="rId3"/>
              </a:buBlip>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Maintaining F-1 status.</a:t>
            </a:r>
          </a:p>
          <a:p>
            <a:pPr lvl="0">
              <a:lnSpc>
                <a:spcPct val="100000"/>
              </a:lnSpc>
              <a:spcBef>
                <a:spcPts val="200"/>
              </a:spcBef>
              <a:spcAft>
                <a:spcPts val="200"/>
              </a:spcAft>
              <a:buSzPct val="50000"/>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Enrolled full-time at a service-approved college, university, or seminary for at least 1 academic year prior to beginning CPT.</a:t>
            </a:r>
          </a:p>
          <a:p>
            <a:pPr lvl="0">
              <a:lnSpc>
                <a:spcPct val="100000"/>
              </a:lnSpc>
              <a:spcBef>
                <a:spcPts val="200"/>
              </a:spcBef>
              <a:spcAft>
                <a:spcPts val="200"/>
              </a:spcAft>
              <a:buSzPct val="50000"/>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Graduate students may qualify earlier for CPT </a:t>
            </a:r>
            <a:r>
              <a:rPr lang="en-US" sz="3200" u="sng" dirty="0">
                <a:solidFill>
                  <a:srgbClr val="000000"/>
                </a:solidFill>
                <a:latin typeface="Arial" panose="020B0604020202020204" pitchFamily="34" charset="0"/>
                <a:ea typeface="Futura Std"/>
                <a:cs typeface="Arial" panose="020B0604020202020204" pitchFamily="34" charset="0"/>
                <a:sym typeface="Futura Std"/>
              </a:rPr>
              <a:t>only if required</a:t>
            </a:r>
            <a:r>
              <a:rPr lang="en-US" sz="3200" dirty="0">
                <a:solidFill>
                  <a:srgbClr val="000000"/>
                </a:solidFill>
                <a:latin typeface="Arial" panose="020B0604020202020204" pitchFamily="34" charset="0"/>
                <a:ea typeface="Futura Std"/>
                <a:cs typeface="Arial" panose="020B0604020202020204" pitchFamily="34" charset="0"/>
                <a:sym typeface="Futura Std"/>
              </a:rPr>
              <a:t> by their academic program.</a:t>
            </a:r>
          </a:p>
          <a:p>
            <a:pPr lvl="0">
              <a:lnSpc>
                <a:spcPct val="100000"/>
              </a:lnSpc>
              <a:spcBef>
                <a:spcPts val="200"/>
              </a:spcBef>
              <a:spcAft>
                <a:spcPts val="200"/>
              </a:spcAft>
              <a:buSzPct val="50000"/>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293076" lvl="0" indent="-293076">
              <a:lnSpc>
                <a:spcPct val="100000"/>
              </a:lnSpc>
              <a:spcBef>
                <a:spcPts val="200"/>
              </a:spcBef>
              <a:spcAft>
                <a:spcPts val="200"/>
              </a:spcAft>
              <a:buSzPct val="50000"/>
              <a:buBlip>
                <a:blip r:embed="rId3"/>
              </a:buBlip>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CPT that is not listed as a degree completion requirement will be limited by ISSS to 3 terms (including summer) of CPT authorization per degree level.  Your academic department may have stricter limitations. The exception to this is students working on thesis/dissertation research.</a:t>
            </a:r>
          </a:p>
          <a:p>
            <a:pPr lvl="0">
              <a:lnSpc>
                <a:spcPct val="100000"/>
              </a:lnSpc>
              <a:spcBef>
                <a:spcPts val="200"/>
              </a:spcBef>
              <a:spcAft>
                <a:spcPts val="200"/>
              </a:spcAft>
              <a:buSzPct val="50000"/>
              <a:defRPr sz="1800">
                <a:solidFill>
                  <a:srgbClr val="000000"/>
                </a:solidFill>
              </a:defRPr>
            </a:pPr>
            <a:endParaRPr lang="en-US" sz="32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83" name="Shape 83"/>
          <p:cNvSpPr/>
          <p:nvPr/>
        </p:nvSpPr>
        <p:spPr>
          <a:xfrm>
            <a:off x="1020232" y="700645"/>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General Criteria for F-1 CPT</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36008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1603169"/>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The OPT cap-gap extension is granted at no additional cost.  Students may request a new I-20 noting the extension by submitting the I-797 H-1B receipt notice to ISSS.</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Cap gap extension is terminated if the H-1B petition is rejected, denied, or revoked.</a:t>
            </a: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r>
              <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rPr>
              <a:t>For those on OPT, the limitations on days of unemployment continue during the cap gap extension.</a:t>
            </a: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lang="en-US" sz="2400" dirty="0">
              <a:solidFill>
                <a:srgbClr val="000000"/>
              </a:solidFill>
              <a:latin typeface="Futura Std"/>
              <a:ea typeface="Futura Std"/>
              <a:cs typeface="Futura Std"/>
              <a:sym typeface="Futura Std"/>
            </a:endParaRPr>
          </a:p>
          <a:p>
            <a:pPr marR="0" lvl="0" defTabSz="825500" eaLnBrk="1" fontAlgn="auto" latinLnBrk="0" hangingPunct="1">
              <a:lnSpc>
                <a:spcPct val="100000"/>
              </a:lnSpc>
              <a:spcBef>
                <a:spcPts val="200"/>
              </a:spcBef>
              <a:spcAft>
                <a:spcPts val="200"/>
              </a:spcAft>
              <a:buClrTx/>
              <a:buSzPct val="50000"/>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293076" marR="0" lvl="0" indent="-293076" defTabSz="825500" eaLnBrk="1" fontAlgn="auto" latinLnBrk="0" hangingPunct="1">
              <a:lnSpc>
                <a:spcPct val="100000"/>
              </a:lnSpc>
              <a:spcBef>
                <a:spcPts val="200"/>
              </a:spcBef>
              <a:spcAft>
                <a:spcPts val="200"/>
              </a:spcAft>
              <a:buClrTx/>
              <a:buSzPct val="50000"/>
              <a:buFontTx/>
              <a:buBlip>
                <a:blip r:embed="rId3"/>
              </a:buBlip>
              <a:tabLst/>
              <a:defRPr sz="1800">
                <a:solidFill>
                  <a:srgbClr val="000000"/>
                </a:solidFill>
              </a:defRPr>
            </a:pPr>
            <a:endParaRPr kumimoji="0" lang="en-US"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a:p>
            <a:pPr marL="0" marR="0" lvl="0" indent="0" defTabSz="825500" eaLnBrk="1" fontAlgn="auto" latinLnBrk="0" hangingPunct="1">
              <a:lnSpc>
                <a:spcPct val="100000"/>
              </a:lnSpc>
              <a:spcBef>
                <a:spcPts val="200"/>
              </a:spcBef>
              <a:spcAft>
                <a:spcPts val="200"/>
              </a:spcAft>
              <a:buClrTx/>
              <a:buSzPct val="50000"/>
              <a:buFontTx/>
              <a:buNone/>
              <a:tabLst/>
              <a:defRPr sz="1800">
                <a:solidFill>
                  <a:srgbClr val="000000"/>
                </a:solidFill>
              </a:defRPr>
            </a:pPr>
            <a:br>
              <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rPr>
            </a:br>
            <a:endParaRPr kumimoji="0" sz="2400" b="0" i="0" u="none" strike="noStrike" kern="0" cap="none" spc="0" normalizeH="0" baseline="0" noProof="0" dirty="0">
              <a:ln>
                <a:noFill/>
              </a:ln>
              <a:solidFill>
                <a:srgbClr val="000000"/>
              </a:solidFill>
              <a:effectLst/>
              <a:uLnTx/>
              <a:uFillTx/>
              <a:latin typeface="Futura Std"/>
              <a:ea typeface="Futura Std"/>
              <a:cs typeface="Futura Std"/>
              <a:sym typeface="Futura Std"/>
            </a:endParaRPr>
          </a:p>
        </p:txBody>
      </p:sp>
      <p:sp>
        <p:nvSpPr>
          <p:cNvPr id="83" name="Shape 83"/>
          <p:cNvSpPr/>
          <p:nvPr/>
        </p:nvSpPr>
        <p:spPr>
          <a:xfrm>
            <a:off x="804333" y="60564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marL="0" marR="0" lvl="0" indent="0" defTabSz="825500" eaLnBrk="1" fontAlgn="auto" latinLnBrk="0" hangingPunct="1">
              <a:lnSpc>
                <a:spcPct val="110000"/>
              </a:lnSpc>
              <a:spcBef>
                <a:spcPts val="0"/>
              </a:spcBef>
              <a:spcAft>
                <a:spcPts val="0"/>
              </a:spcAft>
              <a:buClrTx/>
              <a:buSzTx/>
              <a:buFontTx/>
              <a:buNone/>
              <a:tabLst/>
              <a:defRPr sz="1800" b="0" cap="none">
                <a:solidFill>
                  <a:srgbClr val="000000"/>
                </a:solidFill>
              </a:defRPr>
            </a:pPr>
            <a:r>
              <a:rPr kumimoji="0" lang="en-US" sz="3600" b="0" i="0" u="none" strike="noStrike" kern="0" cap="none" spc="0" normalizeH="0" baseline="0" noProof="0" dirty="0">
                <a:ln>
                  <a:noFill/>
                </a:ln>
                <a:solidFill>
                  <a:srgbClr val="DCDEE0">
                    <a:lumMod val="10000"/>
                  </a:srgbClr>
                </a:solidFill>
                <a:effectLst/>
                <a:uLnTx/>
                <a:uFillTx/>
                <a:latin typeface="Futura Std"/>
                <a:sym typeface="Futura Std"/>
              </a:rPr>
              <a:t>ADDITIONAL GUIDANCE FOR THE H-1B CAP GAP EXTENSION</a:t>
            </a:r>
            <a:endParaRPr kumimoji="0" sz="3600" b="1" i="0" u="none" strike="noStrike" kern="0" cap="all" spc="0" normalizeH="0" baseline="0" noProof="0" dirty="0">
              <a:ln>
                <a:noFill/>
              </a:ln>
              <a:solidFill>
                <a:srgbClr val="DCDEE0">
                  <a:lumMod val="10000"/>
                </a:srgbClr>
              </a:solidFill>
              <a:effectLst/>
              <a:uLnTx/>
              <a:uFillTx/>
              <a:latin typeface="Futura Std"/>
              <a:sym typeface="Futura Std"/>
            </a:endParaRPr>
          </a:p>
        </p:txBody>
      </p:sp>
    </p:spTree>
    <p:extLst>
      <p:ext uri="{BB962C8B-B14F-4D97-AF65-F5344CB8AC3E}">
        <p14:creationId xmlns:p14="http://schemas.microsoft.com/office/powerpoint/2010/main" val="177485032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52382C-9E9B-4F89-81C7-8AAA0BC2AA24}"/>
              </a:ext>
            </a:extLst>
          </p:cNvPr>
          <p:cNvSpPr txBox="1"/>
          <p:nvPr/>
        </p:nvSpPr>
        <p:spPr>
          <a:xfrm>
            <a:off x="771236" y="5941312"/>
            <a:ext cx="15355455" cy="104301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l" rtl="0" latinLnBrk="1" hangingPunct="0"/>
            <a:r>
              <a:rPr lang="en-US" sz="2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https://international.colostate.edu/isss/resources/employment/student-employment-resources/</a:t>
            </a:r>
            <a:endParaRPr kumimoji="0" lang="en-US" sz="2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
        <p:nvSpPr>
          <p:cNvPr id="5" name="Shape 75">
            <a:extLst>
              <a:ext uri="{FF2B5EF4-FFF2-40B4-BE49-F238E27FC236}">
                <a16:creationId xmlns:a16="http://schemas.microsoft.com/office/drawing/2014/main" id="{72E28B7B-60F2-44CD-A09B-7A125773EE2A}"/>
              </a:ext>
            </a:extLst>
          </p:cNvPr>
          <p:cNvSpPr/>
          <p:nvPr/>
        </p:nvSpPr>
        <p:spPr>
          <a:xfrm>
            <a:off x="1290897" y="857044"/>
            <a:ext cx="9753756" cy="3714956"/>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90000"/>
              </a:lnSpc>
              <a:defRPr sz="6000" b="1" cap="all">
                <a:latin typeface="Futura Std"/>
                <a:ea typeface="Futura Std"/>
                <a:cs typeface="Futura Std"/>
                <a:sym typeface="Futura Std"/>
              </a:defRPr>
            </a:lvl1pPr>
          </a:lstStyle>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THANK</a:t>
            </a:r>
          </a:p>
          <a:p>
            <a:pPr lvl="0" algn="l">
              <a:defRPr sz="1800" b="0" cap="none">
                <a:solidFill>
                  <a:srgbClr val="000000"/>
                </a:solidFill>
              </a:defRPr>
            </a:pPr>
            <a:r>
              <a:rPr lang="en-US" sz="8800" b="1" cap="all" dirty="0">
                <a:solidFill>
                  <a:schemeClr val="bg1"/>
                </a:solidFill>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10255354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1236133" y="2349127"/>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lvl="0">
              <a:lnSpc>
                <a:spcPct val="100000"/>
              </a:lnSpc>
              <a:spcBef>
                <a:spcPts val="200"/>
              </a:spcBef>
              <a:spcAft>
                <a:spcPts val="200"/>
              </a:spcAft>
              <a:buSzPct val="50000"/>
              <a:defRPr sz="1800">
                <a:solidFill>
                  <a:srgbClr val="000000"/>
                </a:solidFill>
              </a:defRPr>
            </a:pPr>
            <a:r>
              <a:rPr lang="en-US" sz="4000" u="sng" dirty="0">
                <a:solidFill>
                  <a:srgbClr val="000000"/>
                </a:solidFill>
                <a:latin typeface="Arial" panose="020B0604020202020204" pitchFamily="34" charset="0"/>
                <a:ea typeface="Futura Std"/>
                <a:cs typeface="Arial" panose="020B0604020202020204" pitchFamily="34" charset="0"/>
                <a:sym typeface="Futura Std"/>
              </a:rPr>
              <a:t>Part-Time CPT (20 hours per week or less)</a:t>
            </a:r>
          </a:p>
          <a:p>
            <a:pPr lvl="0">
              <a:lnSpc>
                <a:spcPct val="100000"/>
              </a:lnSpc>
              <a:spcBef>
                <a:spcPts val="200"/>
              </a:spcBef>
              <a:spcAft>
                <a:spcPts val="200"/>
              </a:spcAft>
              <a:buSzPct val="50000"/>
              <a:defRPr sz="1800">
                <a:solidFill>
                  <a:srgbClr val="000000"/>
                </a:solidFill>
              </a:defRPr>
            </a:pPr>
            <a:endParaRPr lang="en-US" sz="4000" u="sng"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4000" dirty="0">
                <a:solidFill>
                  <a:srgbClr val="000000"/>
                </a:solidFill>
                <a:latin typeface="Arial" panose="020B0604020202020204" pitchFamily="34" charset="0"/>
                <a:ea typeface="Futura Std"/>
                <a:cs typeface="Arial" panose="020B0604020202020204" pitchFamily="34" charset="0"/>
                <a:sym typeface="Futura Std"/>
              </a:rPr>
              <a:t>Will not affect eligibility for OPT.</a:t>
            </a:r>
          </a:p>
          <a:p>
            <a:pPr lvl="0">
              <a:lnSpc>
                <a:spcPct val="100000"/>
              </a:lnSpc>
              <a:spcBef>
                <a:spcPts val="200"/>
              </a:spcBef>
              <a:spcAft>
                <a:spcPts val="200"/>
              </a:spcAft>
              <a:buSzPct val="50000"/>
              <a:defRPr sz="1800">
                <a:solidFill>
                  <a:srgbClr val="000000"/>
                </a:solidFill>
              </a:defRPr>
            </a:pPr>
            <a:endParaRPr lang="en-US" sz="40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r>
              <a:rPr lang="en-US" sz="4000" u="sng" dirty="0">
                <a:solidFill>
                  <a:srgbClr val="000000"/>
                </a:solidFill>
                <a:latin typeface="Arial" panose="020B0604020202020204" pitchFamily="34" charset="0"/>
                <a:ea typeface="Futura Std"/>
                <a:cs typeface="Arial" panose="020B0604020202020204" pitchFamily="34" charset="0"/>
                <a:sym typeface="Futura Std"/>
              </a:rPr>
              <a:t>Full-Time CPT (More than 20 hours per week)</a:t>
            </a:r>
          </a:p>
          <a:p>
            <a:pPr lvl="0">
              <a:lnSpc>
                <a:spcPct val="100000"/>
              </a:lnSpc>
              <a:spcBef>
                <a:spcPts val="200"/>
              </a:spcBef>
              <a:spcAft>
                <a:spcPts val="200"/>
              </a:spcAft>
              <a:buSzPct val="50000"/>
              <a:defRPr sz="1800">
                <a:solidFill>
                  <a:srgbClr val="000000"/>
                </a:solidFill>
              </a:defRPr>
            </a:pPr>
            <a:endParaRPr lang="en-US" sz="4000" u="sng" dirty="0">
              <a:solidFill>
                <a:srgbClr val="000000"/>
              </a:solidFill>
              <a:latin typeface="Arial" panose="020B0604020202020204" pitchFamily="34" charset="0"/>
              <a:ea typeface="Futura Std"/>
              <a:cs typeface="Arial" panose="020B0604020202020204" pitchFamily="34" charset="0"/>
              <a:sym typeface="Futura Std"/>
            </a:endParaRPr>
          </a:p>
          <a:p>
            <a:pPr marL="342900" lvl="0" indent="-342900">
              <a:lnSpc>
                <a:spcPct val="100000"/>
              </a:lnSpc>
              <a:spcBef>
                <a:spcPts val="200"/>
              </a:spcBef>
              <a:spcAft>
                <a:spcPts val="200"/>
              </a:spcAft>
              <a:buSzPct val="50000"/>
              <a:buFont typeface="Arial" panose="020B0604020202020204" pitchFamily="34" charset="0"/>
              <a:buChar char="•"/>
              <a:defRPr sz="1800">
                <a:solidFill>
                  <a:srgbClr val="000000"/>
                </a:solidFill>
              </a:defRPr>
            </a:pPr>
            <a:r>
              <a:rPr lang="en-US" sz="4000" dirty="0">
                <a:solidFill>
                  <a:srgbClr val="000000"/>
                </a:solidFill>
                <a:latin typeface="Arial" panose="020B0604020202020204" pitchFamily="34" charset="0"/>
                <a:ea typeface="Futura Std"/>
                <a:cs typeface="Arial" panose="020B0604020202020204" pitchFamily="34" charset="0"/>
                <a:sym typeface="Futura Std"/>
              </a:rPr>
              <a:t>Students who use 12 months or more of full-time CPT will lose eligibility for OPT.</a:t>
            </a:r>
          </a:p>
        </p:txBody>
      </p:sp>
      <p:sp>
        <p:nvSpPr>
          <p:cNvPr id="83" name="Shape 83"/>
          <p:cNvSpPr/>
          <p:nvPr/>
        </p:nvSpPr>
        <p:spPr>
          <a:xfrm>
            <a:off x="1236133" y="687362"/>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Part-Time vs. Full-Time CPT</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2252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795868" y="1817658"/>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Completed Request for CPT Authorization application form (available on ISSS website)</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Completed &amp; signed Academic Advisor Form </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Completed Employer Form</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Completed application should be turned in to ISSS a minimum of 2 weeks prior to desired employment start date</a:t>
            </a:r>
          </a:p>
        </p:txBody>
      </p:sp>
      <p:sp>
        <p:nvSpPr>
          <p:cNvPr id="83" name="Shape 83"/>
          <p:cNvSpPr/>
          <p:nvPr/>
        </p:nvSpPr>
        <p:spPr>
          <a:xfrm>
            <a:off x="1020232" y="700645"/>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CPT Application Packet</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1201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795868" y="1817658"/>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457200" lvl="0" indent="-4572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Choose your start and end dates.</a:t>
            </a:r>
          </a:p>
          <a:p>
            <a:pPr lvl="0">
              <a:lnSpc>
                <a:spcPct val="100000"/>
              </a:lnSpc>
              <a:spcBef>
                <a:spcPts val="200"/>
              </a:spcBef>
              <a:spcAft>
                <a:spcPts val="200"/>
              </a:spcAft>
              <a:buSzPct val="50000"/>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457200" lvl="2" indent="-4572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	Authorization can only be granted for one semester at a time, except programs overlapping with winter and summer break. </a:t>
            </a:r>
            <a:r>
              <a:rPr lang="en-US" sz="3200" i="1" dirty="0">
                <a:solidFill>
                  <a:srgbClr val="000000"/>
                </a:solidFill>
                <a:latin typeface="Arial" panose="020B0604020202020204" pitchFamily="34" charset="0"/>
                <a:ea typeface="Futura Std"/>
                <a:cs typeface="Arial" panose="020B0604020202020204" pitchFamily="34" charset="0"/>
                <a:sym typeface="Futura Std"/>
              </a:rPr>
              <a:t>Note: If you are participating in a residency program that requires CPT, approval is only needed once a year.</a:t>
            </a:r>
          </a:p>
          <a:p>
            <a:pPr marL="457200" lvl="0" indent="-4572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457200" lvl="0" indent="-4572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Select full-time or part-time CPT.</a:t>
            </a:r>
          </a:p>
          <a:p>
            <a:pPr marL="457200" lvl="0" indent="-4572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200" dirty="0">
              <a:solidFill>
                <a:srgbClr val="000000"/>
              </a:solidFill>
              <a:latin typeface="Arial" panose="020B0604020202020204" pitchFamily="34" charset="0"/>
              <a:ea typeface="Futura Std"/>
              <a:cs typeface="Arial" panose="020B0604020202020204" pitchFamily="34" charset="0"/>
              <a:sym typeface="Futura Std"/>
            </a:endParaRPr>
          </a:p>
          <a:p>
            <a:pPr marL="457200" lvl="0" indent="-4572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200" dirty="0">
                <a:solidFill>
                  <a:srgbClr val="000000"/>
                </a:solidFill>
                <a:latin typeface="Arial" panose="020B0604020202020204" pitchFamily="34" charset="0"/>
                <a:ea typeface="Futura Std"/>
                <a:cs typeface="Arial" panose="020B0604020202020204" pitchFamily="34" charset="0"/>
                <a:sym typeface="Futura Std"/>
              </a:rPr>
              <a:t>Sign to verify that you have read and understand all the instructions on page 2 of the CPT application packet.</a:t>
            </a:r>
          </a:p>
          <a:p>
            <a:pPr marL="342900" lvl="0" indent="-3429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2400" dirty="0">
              <a:solidFill>
                <a:srgbClr val="000000"/>
              </a:solidFill>
              <a:latin typeface="Arial" panose="020B0604020202020204" pitchFamily="34" charset="0"/>
              <a:ea typeface="Futura Std"/>
              <a:cs typeface="Arial" panose="020B0604020202020204" pitchFamily="34" charset="0"/>
              <a:sym typeface="Futura Std"/>
            </a:endParaRPr>
          </a:p>
          <a:p>
            <a:pPr lvl="0">
              <a:lnSpc>
                <a:spcPct val="100000"/>
              </a:lnSpc>
              <a:spcBef>
                <a:spcPts val="200"/>
              </a:spcBef>
              <a:spcAft>
                <a:spcPts val="200"/>
              </a:spcAft>
              <a:buSzPct val="50000"/>
              <a:defRPr sz="1800">
                <a:solidFill>
                  <a:srgbClr val="000000"/>
                </a:solidFill>
              </a:defRPr>
            </a:pPr>
            <a:endParaRPr lang="en-US" sz="2400" dirty="0">
              <a:solidFill>
                <a:srgbClr val="FFFFFF"/>
              </a:solidFill>
              <a:latin typeface="Arial" panose="020B0604020202020204" pitchFamily="34" charset="0"/>
              <a:ea typeface="Futura Std"/>
              <a:cs typeface="Arial" panose="020B0604020202020204" pitchFamily="34" charset="0"/>
              <a:sym typeface="Futura Std"/>
            </a:endParaRPr>
          </a:p>
        </p:txBody>
      </p:sp>
      <p:sp>
        <p:nvSpPr>
          <p:cNvPr id="83" name="Shape 83"/>
          <p:cNvSpPr/>
          <p:nvPr/>
        </p:nvSpPr>
        <p:spPr>
          <a:xfrm>
            <a:off x="1020232" y="700645"/>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Request for CPT Authorization Form</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8470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795868" y="1817658"/>
            <a:ext cx="13301135" cy="6578930"/>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lstStyle/>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Academic advisor must outline the learning objectives of the employment and explain how the opportunity is an ‘integral part of the student’s established curriculum’.</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Will need to know who will be evaluating the CPT to determine if learning objectives were met.</a:t>
            </a: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endParaRPr lang="en-US" sz="3600" dirty="0">
              <a:solidFill>
                <a:srgbClr val="000000"/>
              </a:solidFill>
              <a:latin typeface="Arial" panose="020B0604020202020204" pitchFamily="34" charset="0"/>
              <a:ea typeface="Futura Std"/>
              <a:cs typeface="Arial" panose="020B0604020202020204" pitchFamily="34" charset="0"/>
              <a:sym typeface="Futura Std"/>
            </a:endParaRPr>
          </a:p>
          <a:p>
            <a:pPr marL="571500" lvl="0" indent="-571500">
              <a:lnSpc>
                <a:spcPct val="100000"/>
              </a:lnSpc>
              <a:spcBef>
                <a:spcPts val="200"/>
              </a:spcBef>
              <a:spcAft>
                <a:spcPts val="200"/>
              </a:spcAft>
              <a:buSzPct val="50000"/>
              <a:buFont typeface="Wingdings" panose="05000000000000000000" pitchFamily="2" charset="2"/>
              <a:buChar char="§"/>
              <a:defRPr sz="1800">
                <a:solidFill>
                  <a:srgbClr val="000000"/>
                </a:solidFill>
              </a:defRPr>
            </a:pPr>
            <a:r>
              <a:rPr lang="en-US" sz="3600" dirty="0">
                <a:solidFill>
                  <a:srgbClr val="000000"/>
                </a:solidFill>
                <a:latin typeface="Arial" panose="020B0604020202020204" pitchFamily="34" charset="0"/>
                <a:ea typeface="Futura Std"/>
                <a:cs typeface="Arial" panose="020B0604020202020204" pitchFamily="34" charset="0"/>
                <a:sym typeface="Futura Std"/>
              </a:rPr>
              <a:t>Signature is required by the student’s Academic Advisor.</a:t>
            </a:r>
          </a:p>
        </p:txBody>
      </p:sp>
      <p:sp>
        <p:nvSpPr>
          <p:cNvPr id="83" name="Shape 83"/>
          <p:cNvSpPr/>
          <p:nvPr/>
        </p:nvSpPr>
        <p:spPr>
          <a:xfrm>
            <a:off x="1020232" y="700645"/>
            <a:ext cx="13732935" cy="807522"/>
          </a:xfrm>
          <a:prstGeom prst="rect">
            <a:avLst/>
          </a:prstGeom>
          <a:ln w="3175">
            <a:miter lim="400000"/>
          </a:ln>
          <a:extLst>
            <a:ext uri="{C572A759-6A51-4108-AA02-DFA0A04FC94B}">
              <ma14:wrappingTextBoxFlag xmlns="" xmlns:ma14="http://schemas.microsoft.com/office/mac/drawingml/2011/main" val="1"/>
            </a:ext>
          </a:extLst>
        </p:spPr>
        <p:txBody>
          <a:bodyPr lIns="25400" tIns="25400" rIns="25400" bIns="25400" anchor="b"/>
          <a:lstStyle>
            <a:lvl1pPr>
              <a:lnSpc>
                <a:spcPct val="110000"/>
              </a:lnSpc>
              <a:defRPr sz="4200" b="1" cap="all">
                <a:solidFill>
                  <a:srgbClr val="FFFFFF"/>
                </a:solidFill>
                <a:latin typeface="Futura Std"/>
                <a:ea typeface="Futura Std"/>
                <a:cs typeface="Futura Std"/>
                <a:sym typeface="Futura Std"/>
              </a:defRPr>
            </a:lvl1pPr>
          </a:lstStyle>
          <a:p>
            <a:pPr lvl="0">
              <a:defRPr sz="1800" b="0" cap="none">
                <a:solidFill>
                  <a:srgbClr val="000000"/>
                </a:solidFill>
              </a:defRPr>
            </a:pPr>
            <a:r>
              <a:rPr lang="en-US" sz="6000" b="0" cap="none" dirty="0">
                <a:solidFill>
                  <a:schemeClr val="tx2">
                    <a:lumMod val="10000"/>
                  </a:schemeClr>
                </a:solidFill>
                <a:latin typeface="Arial" panose="020B0604020202020204" pitchFamily="34" charset="0"/>
                <a:cs typeface="Arial" panose="020B0604020202020204" pitchFamily="34" charset="0"/>
              </a:rPr>
              <a:t>CPT Academic Advisor Form</a:t>
            </a:r>
            <a:endParaRPr sz="6000" b="0" cap="none" dirty="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5181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FFFFFF"/>
      </a:dk1>
      <a:lt1>
        <a:srgbClr val="B89446"/>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solidFill>
            <a:srgbClr val="000000"/>
          </a:solidFill>
          <a:prstDash val="solid"/>
          <a:miter lim="400000"/>
        </a:ln>
        <a:effectLst/>
      </a:spPr>
      <a:bodyPr rot="0" spcFirstLastPara="1" vertOverflow="overflow" horzOverflow="overflow" vert="horz" wrap="square" lIns="33866" tIns="33866" rIns="33866" bIns="33866" numCol="1" spcCol="38100" rtlCol="0" anchor="ctr">
        <a:spAutoFit/>
      </a:bodyPr>
      <a:lstStyle>
        <a:defPPr marL="0" marR="0" indent="0" algn="ctr" defTabSz="8763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a:spAutoFit/>
      </a:bodyPr>
      <a:lstStyle>
        <a:defPPr marL="0" marR="0" indent="0" algn="l" defTabSz="825500" rtl="0" fontAlgn="auto" latinLnBrk="1" hangingPunct="0">
          <a:lnSpc>
            <a:spcPts val="7600"/>
          </a:lnSpc>
          <a:spcBef>
            <a:spcPts val="0"/>
          </a:spcBef>
          <a:spcAft>
            <a:spcPts val="0"/>
          </a:spcAft>
          <a:buClrTx/>
          <a:buSzTx/>
          <a:buFontTx/>
          <a:buNone/>
          <a:tabLst/>
          <a:defRPr kumimoji="0" sz="5200" b="0" i="0" u="none" strike="noStrike" cap="none" spc="0" normalizeH="0" baseline="0">
            <a:ln>
              <a:noFill/>
            </a:ln>
            <a:solidFill>
              <a:srgbClr val="B894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solidFill>
            <a:srgbClr val="000000"/>
          </a:solidFill>
          <a:prstDash val="solid"/>
          <a:miter lim="400000"/>
        </a:ln>
        <a:effectLst/>
      </a:spPr>
      <a:bodyPr rot="0" spcFirstLastPara="1" vertOverflow="overflow" horzOverflow="overflow" vert="horz" wrap="square" lIns="33866" tIns="33866" rIns="33866" bIns="33866" numCol="1" spcCol="38100" rtlCol="0" anchor="ctr">
        <a:spAutoFit/>
      </a:bodyPr>
      <a:lstStyle>
        <a:defPPr marL="0" marR="0" indent="0" algn="ctr" defTabSz="8763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a:spAutoFit/>
      </a:bodyPr>
      <a:lstStyle>
        <a:defPPr marL="0" marR="0" indent="0" algn="l" defTabSz="825500" rtl="0" fontAlgn="auto" latinLnBrk="1" hangingPunct="0">
          <a:lnSpc>
            <a:spcPts val="7600"/>
          </a:lnSpc>
          <a:spcBef>
            <a:spcPts val="0"/>
          </a:spcBef>
          <a:spcAft>
            <a:spcPts val="0"/>
          </a:spcAft>
          <a:buClrTx/>
          <a:buSzTx/>
          <a:buFontTx/>
          <a:buNone/>
          <a:tabLst/>
          <a:defRPr kumimoji="0" sz="5200" b="0" i="0" u="none" strike="noStrike" cap="none" spc="0" normalizeH="0" baseline="0">
            <a:ln>
              <a:noFill/>
            </a:ln>
            <a:solidFill>
              <a:srgbClr val="B894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7806</TotalTime>
  <Words>3958</Words>
  <Application>Microsoft Office PowerPoint</Application>
  <PresentationFormat>Custom</PresentationFormat>
  <Paragraphs>769</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Futura Std</vt:lpstr>
      <vt:lpstr>Gill Sans</vt:lpstr>
      <vt:lpstr>Lucida Grande</vt:lpstr>
      <vt:lpstr>Arial</vt:lpstr>
      <vt:lpstr>Arial Narrow</vt:lpstr>
      <vt:lpstr>Calibri</vt:lpstr>
      <vt:lpstr>Helvetica</vt:lpstr>
      <vt:lpstr>Tahoma</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Beardmore,Courtney</dc:creator>
  <cp:lastModifiedBy>Wish,Erin</cp:lastModifiedBy>
  <cp:revision>263</cp:revision>
  <cp:lastPrinted>2015-09-24T15:34:00Z</cp:lastPrinted>
  <dcterms:modified xsi:type="dcterms:W3CDTF">2023-02-06T21:02:23Z</dcterms:modified>
</cp:coreProperties>
</file>